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84" r:id="rId1"/>
  </p:sldMasterIdLst>
  <p:notesMasterIdLst>
    <p:notesMasterId r:id="rId27"/>
  </p:notesMasterIdLst>
  <p:sldIdLst>
    <p:sldId id="262" r:id="rId2"/>
    <p:sldId id="256" r:id="rId3"/>
    <p:sldId id="261" r:id="rId4"/>
    <p:sldId id="263" r:id="rId5"/>
    <p:sldId id="264" r:id="rId6"/>
    <p:sldId id="294" r:id="rId7"/>
    <p:sldId id="265" r:id="rId8"/>
    <p:sldId id="295" r:id="rId9"/>
    <p:sldId id="266" r:id="rId10"/>
    <p:sldId id="296" r:id="rId11"/>
    <p:sldId id="267" r:id="rId12"/>
    <p:sldId id="268" r:id="rId13"/>
    <p:sldId id="297" r:id="rId14"/>
    <p:sldId id="269" r:id="rId15"/>
    <p:sldId id="298" r:id="rId16"/>
    <p:sldId id="270" r:id="rId17"/>
    <p:sldId id="299" r:id="rId18"/>
    <p:sldId id="271" r:id="rId19"/>
    <p:sldId id="300" r:id="rId20"/>
    <p:sldId id="272" r:id="rId21"/>
    <p:sldId id="301" r:id="rId22"/>
    <p:sldId id="302" r:id="rId23"/>
    <p:sldId id="289" r:id="rId24"/>
    <p:sldId id="292" r:id="rId25"/>
    <p:sldId id="293" r:id="rId26"/>
  </p:sldIdLst>
  <p:sldSz cx="12239625" cy="7199313"/>
  <p:notesSz cx="7102475" cy="9388475"/>
  <p:embeddedFontLst>
    <p:embeddedFont>
      <p:font typeface="Source Sans 3" panose="020B0604020202020204" charset="0"/>
      <p:regular r:id="rId28"/>
      <p:bold r:id="rId29"/>
      <p:italic r:id="rId30"/>
      <p:boldItalic r:id="rId31"/>
    </p:embeddedFont>
    <p:embeddedFont>
      <p:font typeface="Source Sans 3 Bold" panose="020B0604020202020204" charset="0"/>
      <p:bold r:id="rId32"/>
      <p:italic r:id="rId33"/>
      <p:boldItalic r:id="rId34"/>
    </p:embeddedFont>
    <p:embeddedFont>
      <p:font typeface="Source Serif 4 14pt" panose="020B060402020202020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8CB5"/>
    <a:srgbClr val="BC4E51"/>
    <a:srgbClr val="A3D081"/>
    <a:srgbClr val="ACDC84"/>
    <a:srgbClr val="A676B5"/>
    <a:srgbClr val="E87962"/>
    <a:srgbClr val="FF2600"/>
    <a:srgbClr val="76D6FF"/>
    <a:srgbClr val="BFBE24"/>
    <a:srgbClr val="D85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B951A-20C7-4CEF-A728-F7DF5AE9B551}" v="3" dt="2025-08-25T06:14:21.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99"/>
    <p:restoredTop sz="96197"/>
  </p:normalViewPr>
  <p:slideViewPr>
    <p:cSldViewPr snapToGrid="0">
      <p:cViewPr varScale="1">
        <p:scale>
          <a:sx n="74" d="100"/>
          <a:sy n="74" d="100"/>
        </p:scale>
        <p:origin x="894" y="267"/>
      </p:cViewPr>
      <p:guideLst/>
    </p:cSldViewPr>
  </p:slideViewPr>
  <p:notesTextViewPr>
    <p:cViewPr>
      <p:scale>
        <a:sx n="1" d="1"/>
        <a:sy n="1" d="1"/>
      </p:scale>
      <p:origin x="0" y="0"/>
    </p:cViewPr>
  </p:notesTextViewPr>
  <p:notesViewPr>
    <p:cSldViewPr snapToGrid="0">
      <p:cViewPr varScale="1">
        <p:scale>
          <a:sx n="100" d="100"/>
          <a:sy n="100" d="100"/>
        </p:scale>
        <p:origin x="3816" y="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LACROIX" userId="3e31db1b6a5aed04" providerId="LiveId" clId="{0E3B951A-20C7-4CEF-A728-F7DF5AE9B551}"/>
    <pc:docChg chg="undo custSel modSld">
      <pc:chgData name="SOPHIE LACROIX" userId="3e31db1b6a5aed04" providerId="LiveId" clId="{0E3B951A-20C7-4CEF-A728-F7DF5AE9B551}" dt="2025-08-25T06:19:17.580" v="50" actId="20577"/>
      <pc:docMkLst>
        <pc:docMk/>
      </pc:docMkLst>
      <pc:sldChg chg="modSp mod">
        <pc:chgData name="SOPHIE LACROIX" userId="3e31db1b6a5aed04" providerId="LiveId" clId="{0E3B951A-20C7-4CEF-A728-F7DF5AE9B551}" dt="2025-08-25T06:07:50.920" v="6" actId="20577"/>
        <pc:sldMkLst>
          <pc:docMk/>
          <pc:sldMk cId="369815885" sldId="264"/>
        </pc:sldMkLst>
        <pc:spChg chg="mod">
          <ac:chgData name="SOPHIE LACROIX" userId="3e31db1b6a5aed04" providerId="LiveId" clId="{0E3B951A-20C7-4CEF-A728-F7DF5AE9B551}" dt="2025-08-25T06:07:50.920" v="6" actId="20577"/>
          <ac:spMkLst>
            <pc:docMk/>
            <pc:sldMk cId="369815885" sldId="264"/>
            <ac:spMk id="3" creationId="{39EC5D9A-A6B6-55ED-DE06-8848BA195DC6}"/>
          </ac:spMkLst>
        </pc:spChg>
      </pc:sldChg>
      <pc:sldChg chg="modSp mod">
        <pc:chgData name="SOPHIE LACROIX" userId="3e31db1b6a5aed04" providerId="LiveId" clId="{0E3B951A-20C7-4CEF-A728-F7DF5AE9B551}" dt="2025-08-25T06:11:47.257" v="29"/>
        <pc:sldMkLst>
          <pc:docMk/>
          <pc:sldMk cId="4098876601" sldId="265"/>
        </pc:sldMkLst>
        <pc:spChg chg="mod">
          <ac:chgData name="SOPHIE LACROIX" userId="3e31db1b6a5aed04" providerId="LiveId" clId="{0E3B951A-20C7-4CEF-A728-F7DF5AE9B551}" dt="2025-08-25T06:11:47.257" v="29"/>
          <ac:spMkLst>
            <pc:docMk/>
            <pc:sldMk cId="4098876601" sldId="265"/>
            <ac:spMk id="12" creationId="{693B818F-79A1-BFC0-C9B4-8B68246BA347}"/>
          </ac:spMkLst>
        </pc:spChg>
      </pc:sldChg>
      <pc:sldChg chg="modSp mod">
        <pc:chgData name="SOPHIE LACROIX" userId="3e31db1b6a5aed04" providerId="LiveId" clId="{0E3B951A-20C7-4CEF-A728-F7DF5AE9B551}" dt="2025-08-25T06:14:21.443" v="32"/>
        <pc:sldMkLst>
          <pc:docMk/>
          <pc:sldMk cId="2153498285" sldId="268"/>
        </pc:sldMkLst>
        <pc:spChg chg="mod">
          <ac:chgData name="SOPHIE LACROIX" userId="3e31db1b6a5aed04" providerId="LiveId" clId="{0E3B951A-20C7-4CEF-A728-F7DF5AE9B551}" dt="2025-08-25T06:14:21.443" v="32"/>
          <ac:spMkLst>
            <pc:docMk/>
            <pc:sldMk cId="2153498285" sldId="268"/>
            <ac:spMk id="3" creationId="{B919FF00-1BD7-1158-1544-246730EB51D3}"/>
          </ac:spMkLst>
        </pc:spChg>
      </pc:sldChg>
      <pc:sldChg chg="modSp mod">
        <pc:chgData name="SOPHIE LACROIX" userId="3e31db1b6a5aed04" providerId="LiveId" clId="{0E3B951A-20C7-4CEF-A728-F7DF5AE9B551}" dt="2025-08-25T06:13:06.503" v="30" actId="20577"/>
        <pc:sldMkLst>
          <pc:docMk/>
          <pc:sldMk cId="1303469486" sldId="271"/>
        </pc:sldMkLst>
        <pc:spChg chg="mod">
          <ac:chgData name="SOPHIE LACROIX" userId="3e31db1b6a5aed04" providerId="LiveId" clId="{0E3B951A-20C7-4CEF-A728-F7DF5AE9B551}" dt="2025-08-25T06:13:06.503" v="30" actId="20577"/>
          <ac:spMkLst>
            <pc:docMk/>
            <pc:sldMk cId="1303469486" sldId="271"/>
            <ac:spMk id="8" creationId="{9B634598-42C4-7380-3C6A-E36B098B3CBF}"/>
          </ac:spMkLst>
        </pc:spChg>
      </pc:sldChg>
      <pc:sldChg chg="modSp mod">
        <pc:chgData name="SOPHIE LACROIX" userId="3e31db1b6a5aed04" providerId="LiveId" clId="{0E3B951A-20C7-4CEF-A728-F7DF5AE9B551}" dt="2025-08-25T06:19:17.580" v="50" actId="20577"/>
        <pc:sldMkLst>
          <pc:docMk/>
          <pc:sldMk cId="974389581" sldId="296"/>
        </pc:sldMkLst>
        <pc:spChg chg="mod">
          <ac:chgData name="SOPHIE LACROIX" userId="3e31db1b6a5aed04" providerId="LiveId" clId="{0E3B951A-20C7-4CEF-A728-F7DF5AE9B551}" dt="2025-08-25T06:19:17.580" v="50" actId="20577"/>
          <ac:spMkLst>
            <pc:docMk/>
            <pc:sldMk cId="974389581" sldId="296"/>
            <ac:spMk id="3" creationId="{A75D13FB-8CB9-53FF-246D-0FFFA71FF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fr-FR"/>
          </a:p>
        </p:txBody>
      </p:sp>
      <p:sp>
        <p:nvSpPr>
          <p:cNvPr id="3" name="Espace réservé de la date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D40E039-7C10-E54F-9D06-72FB2A06CA45}" type="datetimeFigureOut">
              <a:rPr lang="fr-FR" smtClean="0"/>
              <a:t>25/08/2025</a:t>
            </a:fld>
            <a:endParaRPr lang="fr-FR"/>
          </a:p>
        </p:txBody>
      </p:sp>
      <p:sp>
        <p:nvSpPr>
          <p:cNvPr id="4" name="Espace réservé de l'image des diapositives 3"/>
          <p:cNvSpPr>
            <a:spLocks noGrp="1" noRot="1" noChangeAspect="1"/>
          </p:cNvSpPr>
          <p:nvPr>
            <p:ph type="sldImg" idx="2"/>
          </p:nvPr>
        </p:nvSpPr>
        <p:spPr>
          <a:xfrm>
            <a:off x="857250" y="1173163"/>
            <a:ext cx="5387975" cy="3168650"/>
          </a:xfrm>
          <a:prstGeom prst="rect">
            <a:avLst/>
          </a:prstGeom>
          <a:noFill/>
          <a:ln w="12700">
            <a:solidFill>
              <a:prstClr val="black"/>
            </a:solidFill>
          </a:ln>
        </p:spPr>
        <p:txBody>
          <a:bodyPr vert="horz" lIns="94229" tIns="47114" rIns="94229" bIns="47114" rtlCol="0" anchor="ctr"/>
          <a:lstStyle/>
          <a:p>
            <a:endParaRPr lang="fr-FR"/>
          </a:p>
        </p:txBody>
      </p:sp>
      <p:sp>
        <p:nvSpPr>
          <p:cNvPr id="5" name="Espace réservé des note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0FE4BA6-4D60-9840-BA8C-545C9B5607FE}" type="slidenum">
              <a:rPr lang="fr-FR" smtClean="0"/>
              <a:t>‹N°›</a:t>
            </a:fld>
            <a:endParaRPr lang="fr-FR"/>
          </a:p>
        </p:txBody>
      </p:sp>
    </p:spTree>
    <p:extLst>
      <p:ext uri="{BB962C8B-B14F-4D97-AF65-F5344CB8AC3E}">
        <p14:creationId xmlns:p14="http://schemas.microsoft.com/office/powerpoint/2010/main" val="348517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0FE4BA6-4D60-9840-BA8C-545C9B5607FE}" type="slidenum">
              <a:rPr lang="fr-FR" smtClean="0"/>
              <a:t>22</a:t>
            </a:fld>
            <a:endParaRPr lang="fr-FR"/>
          </a:p>
        </p:txBody>
      </p:sp>
    </p:spTree>
    <p:extLst>
      <p:ext uri="{BB962C8B-B14F-4D97-AF65-F5344CB8AC3E}">
        <p14:creationId xmlns:p14="http://schemas.microsoft.com/office/powerpoint/2010/main" val="89003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2">
            <a:extLst>
              <a:ext uri="{FF2B5EF4-FFF2-40B4-BE49-F238E27FC236}">
                <a16:creationId xmlns:a16="http://schemas.microsoft.com/office/drawing/2014/main" id="{B283F135-CE78-2F4E-8C25-6B7DC5C0461F}"/>
              </a:ext>
            </a:extLst>
          </p:cNvPr>
          <p:cNvSpPr>
            <a:spLocks noGrp="1"/>
          </p:cNvSpPr>
          <p:nvPr>
            <p:ph type="sldNum" sz="quarter" idx="4"/>
          </p:nvPr>
        </p:nvSpPr>
        <p:spPr>
          <a:xfrm>
            <a:off x="9278938" y="6846115"/>
            <a:ext cx="2754312" cy="184666"/>
          </a:xfrm>
          <a:prstGeom prst="rect">
            <a:avLst/>
          </a:prstGeom>
        </p:spPr>
        <p:txBody>
          <a:bodyPr vert="horz" lIns="0" tIns="0" rIns="0" bIns="0" rtlCol="0" anchor="ctr">
            <a:spAutoFit/>
          </a:bodyPr>
          <a:lstStyle>
            <a:lvl1pPr algn="r">
              <a:defRPr sz="1200" b="1" i="0">
                <a:solidFill>
                  <a:schemeClr val="accent3"/>
                </a:solidFill>
                <a:latin typeface="Source Sans 3" panose="020B0303030403020204" pitchFamily="34" charset="0"/>
              </a:defRPr>
            </a:lvl1pPr>
          </a:lstStyle>
          <a:p>
            <a:fld id="{F7CA2D74-DE0C-FF4C-8CDD-245129106F34}" type="slidenum">
              <a:rPr lang="fr-FR" smtClean="0"/>
              <a:pPr/>
              <a:t>‹N°›</a:t>
            </a:fld>
            <a:endParaRPr lang="fr-FR"/>
          </a:p>
        </p:txBody>
      </p:sp>
    </p:spTree>
    <p:extLst>
      <p:ext uri="{BB962C8B-B14F-4D97-AF65-F5344CB8AC3E}">
        <p14:creationId xmlns:p14="http://schemas.microsoft.com/office/powerpoint/2010/main" val="34840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u numéro de diapositive 2">
            <a:extLst>
              <a:ext uri="{FF2B5EF4-FFF2-40B4-BE49-F238E27FC236}">
                <a16:creationId xmlns:a16="http://schemas.microsoft.com/office/drawing/2014/main" id="{CEE49AE3-7F4D-698B-69FD-E322052413BF}"/>
              </a:ext>
            </a:extLst>
          </p:cNvPr>
          <p:cNvSpPr>
            <a:spLocks noGrp="1"/>
          </p:cNvSpPr>
          <p:nvPr>
            <p:ph type="sldNum" sz="quarter" idx="4"/>
          </p:nvPr>
        </p:nvSpPr>
        <p:spPr>
          <a:xfrm>
            <a:off x="9278938" y="6896915"/>
            <a:ext cx="2754312" cy="184666"/>
          </a:xfrm>
          <a:prstGeom prst="rect">
            <a:avLst/>
          </a:prstGeom>
        </p:spPr>
        <p:txBody>
          <a:bodyPr vert="horz" lIns="0" tIns="0" rIns="0" bIns="0" rtlCol="0" anchor="ctr">
            <a:spAutoFit/>
          </a:bodyPr>
          <a:lstStyle>
            <a:lvl1pPr algn="r">
              <a:defRPr sz="1200" b="1" i="0">
                <a:solidFill>
                  <a:schemeClr val="accent3"/>
                </a:solidFill>
                <a:latin typeface="Source Sans 3" panose="020B0303030403020204" pitchFamily="34" charset="0"/>
              </a:defRPr>
            </a:lvl1pPr>
          </a:lstStyle>
          <a:p>
            <a:fld id="{F7CA2D74-DE0C-FF4C-8CDD-245129106F34}" type="slidenum">
              <a:rPr lang="fr-FR" smtClean="0"/>
              <a:pPr/>
              <a:t>‹N°›</a:t>
            </a:fld>
            <a:endParaRPr lang="fr-FR"/>
          </a:p>
        </p:txBody>
      </p:sp>
    </p:spTree>
    <p:extLst>
      <p:ext uri="{BB962C8B-B14F-4D97-AF65-F5344CB8AC3E}">
        <p14:creationId xmlns:p14="http://schemas.microsoft.com/office/powerpoint/2010/main" val="1944132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7BB6825-E069-6308-3B30-B0D788DD22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a:alphaModFix amt="10000"/>
          </a:blip>
          <a:stretch>
            <a:fillRect/>
          </a:stretch>
        </p:blipFill>
        <p:spPr>
          <a:xfrm>
            <a:off x="928689" y="-1"/>
            <a:ext cx="11310936" cy="7199314"/>
          </a:xfrm>
          <a:prstGeom prst="rect">
            <a:avLst/>
          </a:prstGeom>
        </p:spPr>
      </p:pic>
      <p:sp>
        <p:nvSpPr>
          <p:cNvPr id="7" name="Rectangle 6">
            <a:extLst>
              <a:ext uri="{FF2B5EF4-FFF2-40B4-BE49-F238E27FC236}">
                <a16:creationId xmlns:a16="http://schemas.microsoft.com/office/drawing/2014/main" id="{A0192E2E-E733-9F36-FCEA-A8645AA5BF1F}"/>
              </a:ext>
            </a:extLst>
          </p:cNvPr>
          <p:cNvSpPr/>
          <p:nvPr userDrawn="1"/>
        </p:nvSpPr>
        <p:spPr>
          <a:xfrm>
            <a:off x="928689" y="0"/>
            <a:ext cx="11310935" cy="179999"/>
          </a:xfrm>
          <a:prstGeom prst="rect">
            <a:avLst/>
          </a:prstGeom>
          <a:solidFill>
            <a:schemeClr val="accent2">
              <a:lumMod val="40000"/>
              <a:lumOff val="60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0" name="Rectangle 9">
            <a:extLst>
              <a:ext uri="{FF2B5EF4-FFF2-40B4-BE49-F238E27FC236}">
                <a16:creationId xmlns:a16="http://schemas.microsoft.com/office/drawing/2014/main" id="{86305764-FB1E-A9A2-6F0F-CAC435B76ECF}"/>
              </a:ext>
            </a:extLst>
          </p:cNvPr>
          <p:cNvSpPr/>
          <p:nvPr userDrawn="1"/>
        </p:nvSpPr>
        <p:spPr>
          <a:xfrm>
            <a:off x="-2" y="-1"/>
            <a:ext cx="928691" cy="5176171"/>
          </a:xfrm>
          <a:prstGeom prst="rect">
            <a:avLst/>
          </a:prstGeom>
          <a:solidFill>
            <a:srgbClr val="BC4E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4CC39F8-879B-41FD-0D1C-541A80E6F0C6}"/>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53440" y="6392358"/>
            <a:ext cx="821806" cy="749080"/>
          </a:xfrm>
          <a:prstGeom prst="rect">
            <a:avLst/>
          </a:prstGeom>
        </p:spPr>
      </p:pic>
      <p:pic>
        <p:nvPicPr>
          <p:cNvPr id="11" name="Image 10">
            <a:extLst>
              <a:ext uri="{FF2B5EF4-FFF2-40B4-BE49-F238E27FC236}">
                <a16:creationId xmlns:a16="http://schemas.microsoft.com/office/drawing/2014/main" id="{39BDB7D8-3D11-7DD0-02DC-DD4B8E301720}"/>
              </a:ext>
              <a:ext uri="{C183D7F6-B498-43B3-948B-1728B52AA6E4}">
                <adec:decorative xmlns:adec="http://schemas.microsoft.com/office/drawing/2017/decorative" val="1"/>
              </a:ext>
            </a:extLst>
          </p:cNvPr>
          <p:cNvPicPr>
            <a:picLocks noChangeAspect="1"/>
          </p:cNvPicPr>
          <p:nvPr userDrawn="1"/>
        </p:nvPicPr>
        <p:blipFill>
          <a:blip r:embed="rId6"/>
          <a:srcRect/>
          <a:stretch/>
        </p:blipFill>
        <p:spPr>
          <a:xfrm>
            <a:off x="0" y="5176170"/>
            <a:ext cx="928690" cy="1158311"/>
          </a:xfrm>
          <a:prstGeom prst="rect">
            <a:avLst/>
          </a:prstGeom>
        </p:spPr>
      </p:pic>
      <p:sp>
        <p:nvSpPr>
          <p:cNvPr id="3" name="Espace réservé du numéro de diapositive 2">
            <a:extLst>
              <a:ext uri="{FF2B5EF4-FFF2-40B4-BE49-F238E27FC236}">
                <a16:creationId xmlns:a16="http://schemas.microsoft.com/office/drawing/2014/main" id="{7A35A74F-4A64-0700-4F68-687E91935A79}"/>
              </a:ext>
            </a:extLst>
          </p:cNvPr>
          <p:cNvSpPr>
            <a:spLocks noGrp="1"/>
          </p:cNvSpPr>
          <p:nvPr>
            <p:ph type="sldNum" sz="quarter" idx="4"/>
          </p:nvPr>
        </p:nvSpPr>
        <p:spPr>
          <a:xfrm>
            <a:off x="9278938" y="6846115"/>
            <a:ext cx="2754312" cy="184666"/>
          </a:xfrm>
          <a:prstGeom prst="rect">
            <a:avLst/>
          </a:prstGeom>
        </p:spPr>
        <p:txBody>
          <a:bodyPr vert="horz" lIns="0" tIns="0" rIns="0" bIns="0" rtlCol="0" anchor="ctr">
            <a:spAutoFit/>
          </a:bodyPr>
          <a:lstStyle>
            <a:lvl1pPr algn="r">
              <a:defRPr sz="1200" b="1" i="0">
                <a:solidFill>
                  <a:schemeClr val="accent3"/>
                </a:solidFill>
                <a:latin typeface="Source Sans 3" panose="020B0303030403020204" pitchFamily="34" charset="0"/>
              </a:defRPr>
            </a:lvl1pPr>
          </a:lstStyle>
          <a:p>
            <a:fld id="{F7CA2D74-DE0C-FF4C-8CDD-245129106F34}" type="slidenum">
              <a:rPr lang="fr-FR" smtClean="0"/>
              <a:pPr/>
              <a:t>‹N°›</a:t>
            </a:fld>
            <a:endParaRPr lang="fr-FR"/>
          </a:p>
        </p:txBody>
      </p:sp>
      <p:sp>
        <p:nvSpPr>
          <p:cNvPr id="2" name="ZoneTexte 1">
            <a:extLst>
              <a:ext uri="{FF2B5EF4-FFF2-40B4-BE49-F238E27FC236}">
                <a16:creationId xmlns:a16="http://schemas.microsoft.com/office/drawing/2014/main" id="{18C9C902-8408-D688-DC04-2D8C184F09F2}"/>
              </a:ext>
            </a:extLst>
          </p:cNvPr>
          <p:cNvSpPr txBox="1"/>
          <p:nvPr userDrawn="1"/>
        </p:nvSpPr>
        <p:spPr>
          <a:xfrm rot="16200000">
            <a:off x="-747878" y="3551722"/>
            <a:ext cx="2401298" cy="307777"/>
          </a:xfrm>
          <a:prstGeom prst="rect">
            <a:avLst/>
          </a:prstGeom>
          <a:noFill/>
        </p:spPr>
        <p:txBody>
          <a:bodyPr wrap="none" lIns="0" tIns="0" rIns="0" bIns="0" rtlCol="0">
            <a:spAutoFit/>
          </a:bodyPr>
          <a:lstStyle/>
          <a:p>
            <a:pPr algn="l"/>
            <a:r>
              <a:rPr lang="fr-FR" sz="2000" b="1" i="0" dirty="0">
                <a:solidFill>
                  <a:schemeClr val="bg1">
                    <a:alpha val="35000"/>
                  </a:schemeClr>
                </a:solidFill>
                <a:latin typeface="Source Serif 4 14pt" panose="02040603050405020204" pitchFamily="18" charset="0"/>
                <a:ea typeface="Source Serif 4 14pt" panose="02040603050405020204" pitchFamily="18" charset="0"/>
              </a:rPr>
              <a:t>Marguerite Naseau</a:t>
            </a:r>
          </a:p>
        </p:txBody>
      </p:sp>
    </p:spTree>
    <p:extLst>
      <p:ext uri="{BB962C8B-B14F-4D97-AF65-F5344CB8AC3E}">
        <p14:creationId xmlns:p14="http://schemas.microsoft.com/office/powerpoint/2010/main" val="1810861650"/>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p:titleStyle>
    <p:body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p:bodyStyle>
    <p:otherStyle>
      <a:defPPr>
        <a:defRPr lang="en-US"/>
      </a:defPPr>
      <a:lvl1pPr marL="0" algn="l" defTabSz="917966" rtl="0" eaLnBrk="1" latinLnBrk="0" hangingPunct="1">
        <a:defRPr sz="1807" kern="1200">
          <a:solidFill>
            <a:schemeClr val="tx1"/>
          </a:solidFill>
          <a:latin typeface="+mn-lt"/>
          <a:ea typeface="+mn-ea"/>
          <a:cs typeface="+mn-cs"/>
        </a:defRPr>
      </a:lvl1pPr>
      <a:lvl2pPr marL="458983" algn="l" defTabSz="917966" rtl="0" eaLnBrk="1" latinLnBrk="0" hangingPunct="1">
        <a:defRPr sz="1807" kern="1200">
          <a:solidFill>
            <a:schemeClr val="tx1"/>
          </a:solidFill>
          <a:latin typeface="+mn-lt"/>
          <a:ea typeface="+mn-ea"/>
          <a:cs typeface="+mn-cs"/>
        </a:defRPr>
      </a:lvl2pPr>
      <a:lvl3pPr marL="917966" algn="l" defTabSz="917966" rtl="0" eaLnBrk="1" latinLnBrk="0" hangingPunct="1">
        <a:defRPr sz="1807" kern="1200">
          <a:solidFill>
            <a:schemeClr val="tx1"/>
          </a:solidFill>
          <a:latin typeface="+mn-lt"/>
          <a:ea typeface="+mn-ea"/>
          <a:cs typeface="+mn-cs"/>
        </a:defRPr>
      </a:lvl3pPr>
      <a:lvl4pPr marL="1376949" algn="l" defTabSz="917966" rtl="0" eaLnBrk="1" latinLnBrk="0" hangingPunct="1">
        <a:defRPr sz="1807" kern="1200">
          <a:solidFill>
            <a:schemeClr val="tx1"/>
          </a:solidFill>
          <a:latin typeface="+mn-lt"/>
          <a:ea typeface="+mn-ea"/>
          <a:cs typeface="+mn-cs"/>
        </a:defRPr>
      </a:lvl4pPr>
      <a:lvl5pPr marL="1835932" algn="l" defTabSz="917966" rtl="0" eaLnBrk="1" latinLnBrk="0" hangingPunct="1">
        <a:defRPr sz="1807" kern="1200">
          <a:solidFill>
            <a:schemeClr val="tx1"/>
          </a:solidFill>
          <a:latin typeface="+mn-lt"/>
          <a:ea typeface="+mn-ea"/>
          <a:cs typeface="+mn-cs"/>
        </a:defRPr>
      </a:lvl5pPr>
      <a:lvl6pPr marL="2294915" algn="l" defTabSz="917966" rtl="0" eaLnBrk="1" latinLnBrk="0" hangingPunct="1">
        <a:defRPr sz="1807" kern="1200">
          <a:solidFill>
            <a:schemeClr val="tx1"/>
          </a:solidFill>
          <a:latin typeface="+mn-lt"/>
          <a:ea typeface="+mn-ea"/>
          <a:cs typeface="+mn-cs"/>
        </a:defRPr>
      </a:lvl6pPr>
      <a:lvl7pPr marL="2753898" algn="l" defTabSz="917966" rtl="0" eaLnBrk="1" latinLnBrk="0" hangingPunct="1">
        <a:defRPr sz="1807" kern="1200">
          <a:solidFill>
            <a:schemeClr val="tx1"/>
          </a:solidFill>
          <a:latin typeface="+mn-lt"/>
          <a:ea typeface="+mn-ea"/>
          <a:cs typeface="+mn-cs"/>
        </a:defRPr>
      </a:lvl7pPr>
      <a:lvl8pPr marL="3212882" algn="l" defTabSz="917966" rtl="0" eaLnBrk="1" latinLnBrk="0" hangingPunct="1">
        <a:defRPr sz="1807" kern="1200">
          <a:solidFill>
            <a:schemeClr val="tx1"/>
          </a:solidFill>
          <a:latin typeface="+mn-lt"/>
          <a:ea typeface="+mn-ea"/>
          <a:cs typeface="+mn-cs"/>
        </a:defRPr>
      </a:lvl8pPr>
      <a:lvl9pPr marL="3671865" algn="l" defTabSz="917966"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0.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2" Type="http://schemas.openxmlformats.org/officeDocument/2006/relationships/hyperlink" Target="http://www.monsieurpaul.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2489DB0-56C7-6FFB-D7D4-6977E9680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p:blipFill>
        <p:spPr>
          <a:xfrm>
            <a:off x="1" y="457"/>
            <a:ext cx="12239622" cy="7198702"/>
          </a:xfrm>
          <a:prstGeom prst="rect">
            <a:avLst/>
          </a:prstGeom>
        </p:spPr>
      </p:pic>
      <p:sp>
        <p:nvSpPr>
          <p:cNvPr id="6" name="ZoneTexte 5">
            <a:extLst>
              <a:ext uri="{FF2B5EF4-FFF2-40B4-BE49-F238E27FC236}">
                <a16:creationId xmlns:a16="http://schemas.microsoft.com/office/drawing/2014/main" id="{BA9A1532-A636-6A6A-1BDE-D514937747BF}"/>
              </a:ext>
            </a:extLst>
          </p:cNvPr>
          <p:cNvSpPr txBox="1"/>
          <p:nvPr/>
        </p:nvSpPr>
        <p:spPr>
          <a:xfrm>
            <a:off x="7095379" y="2858120"/>
            <a:ext cx="3417602" cy="1257717"/>
          </a:xfrm>
          <a:prstGeom prst="rect">
            <a:avLst/>
          </a:prstGeom>
          <a:noFill/>
        </p:spPr>
        <p:txBody>
          <a:bodyPr wrap="none" lIns="0" tIns="0" rIns="0" bIns="0" rtlCol="0">
            <a:spAutoFit/>
          </a:bodyPr>
          <a:lstStyle/>
          <a:p>
            <a:pPr>
              <a:lnSpc>
                <a:spcPts val="4800"/>
              </a:lnSpc>
            </a:pPr>
            <a:r>
              <a:rPr lang="fr-FR" sz="4800" b="1" dirty="0">
                <a:solidFill>
                  <a:schemeClr val="bg1"/>
                </a:solidFill>
                <a:latin typeface="Source Serif 4 14pt" panose="02040603050405020204" pitchFamily="18" charset="0"/>
                <a:ea typeface="Source Serif 4 14pt" panose="02040603050405020204" pitchFamily="18" charset="0"/>
              </a:rPr>
              <a:t>Marguerite</a:t>
            </a:r>
          </a:p>
          <a:p>
            <a:pPr>
              <a:lnSpc>
                <a:spcPts val="4800"/>
              </a:lnSpc>
            </a:pPr>
            <a:r>
              <a:rPr lang="fr-FR" sz="4800" b="1" dirty="0">
                <a:solidFill>
                  <a:schemeClr val="bg1"/>
                </a:solidFill>
                <a:latin typeface="Source Serif 4 14pt" panose="02040603050405020204" pitchFamily="18" charset="0"/>
                <a:ea typeface="Source Serif 4 14pt" panose="02040603050405020204" pitchFamily="18" charset="0"/>
              </a:rPr>
              <a:t>Naseau</a:t>
            </a:r>
          </a:p>
        </p:txBody>
      </p:sp>
      <p:sp>
        <p:nvSpPr>
          <p:cNvPr id="7" name="ZoneTexte 6">
            <a:extLst>
              <a:ext uri="{FF2B5EF4-FFF2-40B4-BE49-F238E27FC236}">
                <a16:creationId xmlns:a16="http://schemas.microsoft.com/office/drawing/2014/main" id="{AE66F17B-16A7-7471-FABB-84BA33FEFB16}"/>
              </a:ext>
            </a:extLst>
          </p:cNvPr>
          <p:cNvSpPr txBox="1"/>
          <p:nvPr/>
        </p:nvSpPr>
        <p:spPr>
          <a:xfrm>
            <a:off x="7095379" y="4212337"/>
            <a:ext cx="3707746" cy="738664"/>
          </a:xfrm>
          <a:prstGeom prst="rect">
            <a:avLst/>
          </a:prstGeom>
          <a:noFill/>
        </p:spPr>
        <p:txBody>
          <a:bodyPr wrap="none" lIns="0" tIns="0" rIns="0" bIns="0" rtlCol="0">
            <a:spAutoFit/>
          </a:bodyPr>
          <a:lstStyle/>
          <a:p>
            <a:r>
              <a:rPr lang="fr-FR" sz="2400" dirty="0">
                <a:solidFill>
                  <a:schemeClr val="bg1"/>
                </a:solidFill>
                <a:latin typeface="Source Sans 3" panose="020B0303030403020204" pitchFamily="34" charset="0"/>
                <a:ea typeface="Source Serif 4 14pt" panose="02040603050405020204" pitchFamily="18" charset="0"/>
              </a:rPr>
              <a:t>Une rencontre providentielle</a:t>
            </a:r>
            <a:br>
              <a:rPr lang="fr-FR" sz="2400" dirty="0">
                <a:solidFill>
                  <a:schemeClr val="bg1"/>
                </a:solidFill>
                <a:latin typeface="Source Sans 3" panose="020B0303030403020204" pitchFamily="34" charset="0"/>
                <a:ea typeface="Source Serif 4 14pt" panose="02040603050405020204" pitchFamily="18" charset="0"/>
              </a:rPr>
            </a:br>
            <a:r>
              <a:rPr lang="fr-FR" sz="2400" dirty="0">
                <a:solidFill>
                  <a:schemeClr val="bg1"/>
                </a:solidFill>
                <a:latin typeface="Source Sans 3" panose="020B0303030403020204" pitchFamily="34" charset="0"/>
                <a:ea typeface="Source Serif 4 14pt" panose="02040603050405020204" pitchFamily="18" charset="0"/>
              </a:rPr>
              <a:t>au service de la charité</a:t>
            </a:r>
          </a:p>
        </p:txBody>
      </p:sp>
      <p:pic>
        <p:nvPicPr>
          <p:cNvPr id="9" name="Image 8">
            <a:extLst>
              <a:ext uri="{FF2B5EF4-FFF2-40B4-BE49-F238E27FC236}">
                <a16:creationId xmlns:a16="http://schemas.microsoft.com/office/drawing/2014/main" id="{E0A5676E-5AE6-4351-562F-E58A6D88B16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272589" y="5984766"/>
            <a:ext cx="2446432" cy="707171"/>
          </a:xfrm>
          <a:prstGeom prst="rect">
            <a:avLst/>
          </a:prstGeom>
        </p:spPr>
      </p:pic>
    </p:spTree>
    <p:extLst>
      <p:ext uri="{BB962C8B-B14F-4D97-AF65-F5344CB8AC3E}">
        <p14:creationId xmlns:p14="http://schemas.microsoft.com/office/powerpoint/2010/main" val="333015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DCBC-EC03-3725-E3FC-8CACCAB20D9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4A494E-F20E-11E9-13C0-62A8F4AB83AD}"/>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B. La rencontre avec les fondateurs</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A75D13FB-8CB9-53FF-246D-0FFFA71FFFB6}"/>
              </a:ext>
            </a:extLst>
          </p:cNvPr>
          <p:cNvSpPr>
            <a:spLocks noGrp="1"/>
          </p:cNvSpPr>
          <p:nvPr>
            <p:ph idx="4294967295"/>
          </p:nvPr>
        </p:nvSpPr>
        <p:spPr>
          <a:xfrm>
            <a:off x="1128714" y="2687421"/>
            <a:ext cx="10903452" cy="3774748"/>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Au mois de mars 1630, l’épidémie de peste s’aggrave à Paris, où plusieurs Charités sont implantées dans les paroisses Saint-Nicolas-du-Chardonnet, Saint-Sauveur et Saint-Benoît. Vincent de Paul propose à Marguerite de poursuivre sa mission dans la paroisse Saint-Sauveur : elle y soignera les malades et instruira les jeunes filles. Marguerite accepte sans condition. Elle gagne Paris et se place sous la conduite de Louise de Marillac.</a:t>
            </a:r>
          </a:p>
          <a:p>
            <a:pPr marL="0" indent="0" algn="just">
              <a:buNone/>
            </a:pPr>
            <a:r>
              <a:rPr lang="fr-FR" sz="1200" dirty="0">
                <a:latin typeface="Source Sans 3" panose="020B0303030403020204" pitchFamily="34" charset="0"/>
              </a:rPr>
              <a:t>Ce second contact s’inscrit dans un cadre plus structuré. L’engagement de Marguerite trouve désormais sa place dans une mission collective. Louise l’initie aux soins à prodiguer aux malades et l’envoie à la Charité de Saint-Sauveur.</a:t>
            </a:r>
          </a:p>
          <a:p>
            <a:pPr marL="0" indent="0" algn="just">
              <a:buNone/>
            </a:pPr>
            <a:r>
              <a:rPr lang="fr-FR" sz="1200" dirty="0">
                <a:latin typeface="Source Sans 3" panose="020B0303030403020204" pitchFamily="34" charset="0"/>
              </a:rPr>
              <a:t>Ces deux rencontres, d'abord à Saint-Cloud, puis à Paris, marquent le début d'une collaboration discrète mais essentielle entre Marguerite, Vincent et Louise. L'action de Marguerite ne passe plus inaperçue, et elle devient peu à peu une figure clé pour le service des pauvres.</a:t>
            </a:r>
            <a:endParaRPr lang="fr-FR" sz="1200" b="1" dirty="0">
              <a:latin typeface="Source Sans 3" panose="020B0303030403020204" pitchFamily="34" charset="0"/>
            </a:endParaRPr>
          </a:p>
          <a:p>
            <a:pPr marL="0" indent="0" algn="just">
              <a:buNone/>
            </a:pPr>
            <a:r>
              <a:rPr lang="fr-FR" sz="1200" b="1" dirty="0">
                <a:latin typeface="Source Sans 3" panose="020B0303030403020204" pitchFamily="34" charset="0"/>
              </a:rPr>
              <a:t>L’entrée dans une nouvelle mission</a:t>
            </a:r>
          </a:p>
          <a:p>
            <a:pPr marL="0" indent="0" algn="just">
              <a:buNone/>
            </a:pPr>
            <a:r>
              <a:rPr lang="fr-FR" sz="1200" dirty="0">
                <a:latin typeface="Source Sans 3" panose="020B0303030403020204" pitchFamily="34" charset="0"/>
              </a:rPr>
              <a:t>Sous la direction de Louise de Marillac, qui perçoit en elle un modèle de service, Marguerite est progressivement entourée d'autres jeunes femmes souhaitant s'engager dans l'aide aux pauvres. Ce n'est plus seulement son initiative personnelle : Louise commence à structurer ce groupe comme une Compagnie naissante qui fait ses premiers pas, offrant à Marguerite un cadre où sa vocation peut s'épanouir pleinement. Ainsi, son action ne se limite plus à enseigner et visiter les malades seules, mais s'inscrit désormais dans une </a:t>
            </a:r>
            <a:r>
              <a:rPr lang="fr-FR" sz="1200">
                <a:latin typeface="Source Sans 3" panose="020B0303030403020204" pitchFamily="34" charset="0"/>
              </a:rPr>
              <a:t>entreprise commune, </a:t>
            </a:r>
            <a:r>
              <a:rPr lang="fr-FR" sz="1200" dirty="0">
                <a:latin typeface="Source Sans 3" panose="020B0303030403020204" pitchFamily="34" charset="0"/>
              </a:rPr>
              <a:t>guidée et renforcée par une organisation naissante.</a:t>
            </a:r>
          </a:p>
          <a:p>
            <a:pPr marL="0" indent="0" algn="just">
              <a:buNone/>
            </a:pPr>
            <a:r>
              <a:rPr lang="fr-CA" sz="1200" dirty="0">
                <a:latin typeface="Source Sans 3" panose="020B0303030403020204" pitchFamily="34" charset="0"/>
              </a:rPr>
              <a:t>Vincent de Paul perçoit très tôt en Marguerite une figure pionnière. Tous trois – Vincent, Louise et Marguerite – ne mesurent pas encore l’ampleur de ce qu’ils sont en train de bâtir. Une chose pourtant semble certaine : leur rencontre s’inscrit dans une trajectoire que la Providence semble avoir dessinée.</a:t>
            </a:r>
            <a:endParaRPr lang="fr-FR" sz="1200" dirty="0">
              <a:latin typeface="Source Sans 3" panose="020B0303030403020204" pitchFamily="34" charset="0"/>
            </a:endParaRPr>
          </a:p>
        </p:txBody>
      </p:sp>
      <p:sp>
        <p:nvSpPr>
          <p:cNvPr id="11" name="ZoneTexte 10">
            <a:extLst>
              <a:ext uri="{FF2B5EF4-FFF2-40B4-BE49-F238E27FC236}">
                <a16:creationId xmlns:a16="http://schemas.microsoft.com/office/drawing/2014/main" id="{337A742E-C8A4-B0B3-E374-5345FF813030}"/>
              </a:ext>
            </a:extLst>
          </p:cNvPr>
          <p:cNvSpPr txBox="1"/>
          <p:nvPr/>
        </p:nvSpPr>
        <p:spPr>
          <a:xfrm>
            <a:off x="10437538" y="1093688"/>
            <a:ext cx="1594623" cy="800219"/>
          </a:xfrm>
          <a:prstGeom prst="rect">
            <a:avLst/>
          </a:prstGeom>
          <a:solidFill>
            <a:schemeClr val="accent4"/>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35 ans</a:t>
            </a:r>
          </a:p>
        </p:txBody>
      </p:sp>
      <p:sp>
        <p:nvSpPr>
          <p:cNvPr id="5" name="Ellipse 4">
            <a:extLst>
              <a:ext uri="{FF2B5EF4-FFF2-40B4-BE49-F238E27FC236}">
                <a16:creationId xmlns:a16="http://schemas.microsoft.com/office/drawing/2014/main" id="{DA7DE5AF-35AC-F9A7-7CB2-E13E86986582}"/>
              </a:ext>
            </a:extLst>
          </p:cNvPr>
          <p:cNvSpPr/>
          <p:nvPr/>
        </p:nvSpPr>
        <p:spPr>
          <a:xfrm>
            <a:off x="9524847" y="1093688"/>
            <a:ext cx="800219" cy="80021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3</a:t>
            </a:r>
          </a:p>
        </p:txBody>
      </p:sp>
      <p:sp>
        <p:nvSpPr>
          <p:cNvPr id="7" name="Espace réservé du numéro de diapositive 6">
            <a:extLst>
              <a:ext uri="{FF2B5EF4-FFF2-40B4-BE49-F238E27FC236}">
                <a16:creationId xmlns:a16="http://schemas.microsoft.com/office/drawing/2014/main" id="{38F01210-D597-9606-6DFD-BB322A31F5CA}"/>
              </a:ext>
            </a:extLst>
          </p:cNvPr>
          <p:cNvSpPr>
            <a:spLocks noGrp="1"/>
          </p:cNvSpPr>
          <p:nvPr>
            <p:ph type="sldNum" sz="quarter" idx="4"/>
          </p:nvPr>
        </p:nvSpPr>
        <p:spPr/>
        <p:txBody>
          <a:bodyPr/>
          <a:lstStyle/>
          <a:p>
            <a:fld id="{F7CA2D74-DE0C-FF4C-8CDD-245129106F34}" type="slidenum">
              <a:rPr lang="fr-FR" smtClean="0"/>
              <a:pPr/>
              <a:t>9</a:t>
            </a:fld>
            <a:endParaRPr lang="fr-FR"/>
          </a:p>
        </p:txBody>
      </p:sp>
      <p:sp>
        <p:nvSpPr>
          <p:cNvPr id="6" name="ZoneTexte 5">
            <a:extLst>
              <a:ext uri="{FF2B5EF4-FFF2-40B4-BE49-F238E27FC236}">
                <a16:creationId xmlns:a16="http://schemas.microsoft.com/office/drawing/2014/main" id="{3C451E1D-964F-B289-8CAF-728F78FB6038}"/>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chemeClr val="accent4"/>
                </a:solidFill>
                <a:latin typeface="Source Serif 4 14pt" panose="02040603050405020204" pitchFamily="18" charset="0"/>
                <a:ea typeface="Source Serif 4 14pt" panose="02040603050405020204" pitchFamily="18" charset="0"/>
              </a:rPr>
              <a:t>1629-1630</a:t>
            </a:r>
          </a:p>
          <a:p>
            <a:r>
              <a:rPr lang="fr-FR" sz="2400" b="1" dirty="0">
                <a:solidFill>
                  <a:schemeClr val="accent4"/>
                </a:solidFill>
                <a:latin typeface="Source Serif 4 14pt" panose="02040603050405020204" pitchFamily="18" charset="0"/>
                <a:ea typeface="Source Serif 4 14pt" panose="02040603050405020204" pitchFamily="18" charset="0"/>
              </a:rPr>
              <a:t>Une rencontre providentielle avec Vincent de Paul </a:t>
            </a:r>
            <a:br>
              <a:rPr lang="fr-FR" sz="2400" b="1" dirty="0">
                <a:solidFill>
                  <a:schemeClr val="accent4"/>
                </a:solidFill>
                <a:latin typeface="Source Serif 4 14pt" panose="02040603050405020204" pitchFamily="18" charset="0"/>
                <a:ea typeface="Source Serif 4 14pt" panose="02040603050405020204" pitchFamily="18" charset="0"/>
              </a:rPr>
            </a:br>
            <a:r>
              <a:rPr lang="fr-FR" sz="2400" b="1" dirty="0">
                <a:solidFill>
                  <a:schemeClr val="accent4"/>
                </a:solidFill>
                <a:latin typeface="Source Serif 4 14pt" panose="02040603050405020204" pitchFamily="18" charset="0"/>
                <a:ea typeface="Source Serif 4 14pt" panose="02040603050405020204" pitchFamily="18" charset="0"/>
              </a:rPr>
              <a:t>et Louise de Marillac</a:t>
            </a:r>
            <a:endParaRPr lang="fr-FR" sz="2400" b="1" dirty="0">
              <a:solidFill>
                <a:schemeClr val="accent4"/>
              </a:solidFill>
            </a:endParaRPr>
          </a:p>
        </p:txBody>
      </p:sp>
      <p:sp>
        <p:nvSpPr>
          <p:cNvPr id="4" name="Rectangle 3">
            <a:extLst>
              <a:ext uri="{FF2B5EF4-FFF2-40B4-BE49-F238E27FC236}">
                <a16:creationId xmlns:a16="http://schemas.microsoft.com/office/drawing/2014/main" id="{6BA1FAFD-8B89-B142-46F4-3DF4A516D310}"/>
              </a:ext>
            </a:extLst>
          </p:cNvPr>
          <p:cNvSpPr/>
          <p:nvPr/>
        </p:nvSpPr>
        <p:spPr>
          <a:xfrm>
            <a:off x="12032163" y="1093689"/>
            <a:ext cx="207462" cy="800219"/>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a:extLst>
              <a:ext uri="{FF2B5EF4-FFF2-40B4-BE49-F238E27FC236}">
                <a16:creationId xmlns:a16="http://schemas.microsoft.com/office/drawing/2014/main" id="{60D0211D-FD53-7BFA-C4A7-ECD9F88C34FD}"/>
              </a:ext>
            </a:extLst>
          </p:cNvPr>
          <p:cNvSpPr/>
          <p:nvPr/>
        </p:nvSpPr>
        <p:spPr>
          <a:xfrm>
            <a:off x="938849" y="-2"/>
            <a:ext cx="396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Tree>
    <p:extLst>
      <p:ext uri="{BB962C8B-B14F-4D97-AF65-F5344CB8AC3E}">
        <p14:creationId xmlns:p14="http://schemas.microsoft.com/office/powerpoint/2010/main" val="97438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E16D5-8E65-8880-BF17-E236E4B9925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E897FB-E336-E2B2-67D1-75A214E3BB12}"/>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B. La rencontre avec les fondateurs</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11535552-7E72-5893-65CC-C11930FB4665}"/>
              </a:ext>
            </a:extLst>
          </p:cNvPr>
          <p:cNvSpPr>
            <a:spLocks noGrp="1"/>
          </p:cNvSpPr>
          <p:nvPr>
            <p:ph idx="4294967295"/>
          </p:nvPr>
        </p:nvSpPr>
        <p:spPr>
          <a:xfrm>
            <a:off x="1128713" y="2025502"/>
            <a:ext cx="10903452" cy="4871412"/>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À partir de 1630, la vie de Marguerite Naseau prend une dimension nouvelle. Son engagement personnel devient collectif, et son exemple inspire d’autres jeunes femmes à la suivre. La mission qu’elle porte en elle depuis tant d’années trouve enfin un cadre organisé sous l’impulsion de Vincent de Paul et Louise de Marillac.</a:t>
            </a:r>
          </a:p>
          <a:p>
            <a:pPr marL="0" indent="0" algn="just">
              <a:buNone/>
            </a:pPr>
            <a:r>
              <a:rPr lang="fr-FR" sz="1200" b="1" dirty="0">
                <a:latin typeface="Source Sans 3" panose="020B0303030403020204" pitchFamily="34" charset="0"/>
              </a:rPr>
              <a:t>Un rôle central dans les Charités de Paris</a:t>
            </a:r>
          </a:p>
          <a:p>
            <a:pPr marL="0" indent="0" algn="just">
              <a:buNone/>
            </a:pPr>
            <a:r>
              <a:rPr lang="fr-FR" sz="1200" dirty="0">
                <a:latin typeface="Source Sans 3" panose="020B0303030403020204" pitchFamily="34" charset="0"/>
              </a:rPr>
              <a:t>En 1630, Marguerite est envoyée dans la paroisse du Saint-Sauveur à Paris, où elle travaille sous la direction de Vincent et Louise. Là, elle se met au service des malades et des indigents, se rendant dans les maisons pour soigner, réconforter et assister les plus nécessiteux. Ce poste lui permet non seulement d’exercer son ministère mais aussi de transmettre son savoir aux jeunes filles qui rejoignent la mission. Vincent de Paul souligne plus tard l’importance de ce travail : </a:t>
            </a:r>
            <a:r>
              <a:rPr lang="fr-FR" sz="1200" i="1" dirty="0">
                <a:solidFill>
                  <a:schemeClr val="bg1">
                    <a:lumMod val="50000"/>
                  </a:schemeClr>
                </a:solidFill>
                <a:latin typeface="Source Sans 3" panose="020B0303030403020204" pitchFamily="34" charset="0"/>
              </a:rPr>
              <a:t>« Cette œuvre est telle que je ne vois rien de plus grand en toute l’Église de Dieu ; je ne vois rien de plus relevé pour des filles. Être employé continuellement au service du prochain… et concourir avec Dieu au salut des âmes, y a-t-il rien de plus haut ? » </a:t>
            </a:r>
            <a:r>
              <a:rPr lang="fr-FR" sz="1200" dirty="0">
                <a:latin typeface="Source Sans 3" panose="020B0303030403020204" pitchFamily="34" charset="0"/>
              </a:rPr>
              <a:t>(Coste IX, 455).</a:t>
            </a:r>
          </a:p>
          <a:p>
            <a:pPr marL="0" indent="0" algn="just">
              <a:buNone/>
            </a:pPr>
            <a:endParaRPr lang="fr-FR" sz="1200" dirty="0">
              <a:latin typeface="Source Sans 3" panose="020B0303030403020204" pitchFamily="34" charset="0"/>
            </a:endParaRPr>
          </a:p>
          <a:p>
            <a:pPr marL="0" indent="0" algn="just">
              <a:buNone/>
            </a:pPr>
            <a:endParaRPr lang="fr-FR" sz="1200" dirty="0">
              <a:latin typeface="Source Sans 3" panose="020B0303030403020204" pitchFamily="34" charset="0"/>
            </a:endParaRPr>
          </a:p>
          <a:p>
            <a:pPr marL="0" indent="0" algn="just">
              <a:buNone/>
            </a:pPr>
            <a:r>
              <a:rPr lang="fr-FR" sz="1200" b="1" dirty="0">
                <a:latin typeface="Source Sans 3" panose="020B0303030403020204" pitchFamily="34" charset="0"/>
              </a:rPr>
              <a:t>Une mission qui attire d’autres jeunes femmes</a:t>
            </a:r>
          </a:p>
          <a:p>
            <a:pPr marL="0" indent="0" algn="just">
              <a:buNone/>
            </a:pPr>
            <a:r>
              <a:rPr lang="fr-FR" sz="1200" dirty="0">
                <a:latin typeface="Source Sans 3" panose="020B0303030403020204" pitchFamily="34" charset="0"/>
              </a:rPr>
              <a:t>L’exemple de Marguerite ne passe pas inaperçu. D’autres jeunes filles, souvent issues de milieux modestes comme elle, viennent la rejoindre, désireuses de consacrer leur vie au service des pauvres. Marguerite, dans un esprit de simplicité et d’humilité, les forme aux gestes élémentaires du soin et leur apprend à voir dans les pauvres le visage du Christ. Ce petit groupe, encore informel, commence à prendre de l’ampleur. Louise de Marillac suit leur évolution de près, discernant en elles les fondements d’une communauté dédiée entièrement aux œuvres de charité.</a:t>
            </a:r>
          </a:p>
          <a:p>
            <a:pPr marL="0" indent="0" algn="just">
              <a:buNone/>
            </a:pPr>
            <a:r>
              <a:rPr lang="fr-FR" sz="1200" b="1" dirty="0">
                <a:latin typeface="Source Sans 3" panose="020B0303030403020204" pitchFamily="34" charset="0"/>
              </a:rPr>
              <a:t>Vers une organisation plus structurée</a:t>
            </a:r>
          </a:p>
          <a:p>
            <a:pPr marL="0" indent="0" algn="just">
              <a:buNone/>
            </a:pPr>
            <a:r>
              <a:rPr lang="fr-FR" sz="1200" dirty="0">
                <a:latin typeface="Source Sans 3" panose="020B0303030403020204" pitchFamily="34" charset="0"/>
              </a:rPr>
              <a:t>Marguerite comprend vite que pour répondre aux besoins grandissants des pauvres, il faut plus qu’un engagement individuel : il faut une organisation. Sous la supervision de Vincent et Louise, elle apprend à structurer son travail et </a:t>
            </a:r>
            <a:r>
              <a:rPr lang="fr-CA" sz="1200" dirty="0">
                <a:latin typeface="Source Sans 3" panose="020B0303030403020204" pitchFamily="34" charset="0"/>
              </a:rPr>
              <a:t>à suivre les règles qu’ils lui donnent afin d’assurer la continuité de l’œuvre.</a:t>
            </a:r>
            <a:r>
              <a:rPr lang="fr-FR" sz="1200" dirty="0">
                <a:latin typeface="Source Sans 3" panose="020B0303030403020204" pitchFamily="34" charset="0"/>
              </a:rPr>
              <a:t>En 1631, Vincent de Paul évoque le développement de ce groupe dans une conférence : </a:t>
            </a:r>
            <a:r>
              <a:rPr lang="fr-FR" sz="1200" i="1" dirty="0">
                <a:solidFill>
                  <a:schemeClr val="bg1">
                    <a:lumMod val="50000"/>
                  </a:schemeClr>
                </a:solidFill>
                <a:latin typeface="Source Sans 3" panose="020B0303030403020204" pitchFamily="34" charset="0"/>
              </a:rPr>
              <a:t>« Qui eût pensé qu'il y aurait des Filles de la Charité quand les premières vinrent en quelques paroisses de Paris ? Oh ! non, mes filles, je n'y pensais pas ; votre sœur servante n'y pensait pas non plus… </a:t>
            </a:r>
            <a:r>
              <a:rPr lang="fr-CA" sz="1200" i="1" dirty="0">
                <a:solidFill>
                  <a:schemeClr val="bg1">
                    <a:lumMod val="50000"/>
                  </a:schemeClr>
                </a:solidFill>
                <a:latin typeface="Source Sans 3" panose="020B0303030403020204" pitchFamily="34" charset="0"/>
              </a:rPr>
              <a:t>Dieu y pensait pour vous</a:t>
            </a:r>
            <a:r>
              <a:rPr lang="fr-FR" sz="1200" i="1" dirty="0">
                <a:solidFill>
                  <a:schemeClr val="bg1">
                    <a:lumMod val="50000"/>
                  </a:schemeClr>
                </a:solidFill>
                <a:latin typeface="Source Sans 3" panose="020B0303030403020204" pitchFamily="34" charset="0"/>
              </a:rPr>
              <a:t>. » </a:t>
            </a:r>
            <a:r>
              <a:rPr lang="fr-FR" sz="1200" dirty="0">
                <a:latin typeface="Source Sans 3" panose="020B0303030403020204" pitchFamily="34" charset="0"/>
              </a:rPr>
              <a:t>(Coste IX, 113).</a:t>
            </a:r>
          </a:p>
          <a:p>
            <a:pPr marL="0" indent="0" algn="just">
              <a:buNone/>
            </a:pPr>
            <a:r>
              <a:rPr lang="fr-FR" sz="1200" b="1" dirty="0">
                <a:latin typeface="Source Sans 3" panose="020B0303030403020204" pitchFamily="34" charset="0"/>
              </a:rPr>
              <a:t>Les premiers fruits d’une grande mission</a:t>
            </a:r>
          </a:p>
          <a:p>
            <a:pPr marL="0" indent="0" algn="just">
              <a:buNone/>
            </a:pPr>
            <a:r>
              <a:rPr lang="fr-FR" sz="1200" dirty="0">
                <a:latin typeface="Source Sans 3" panose="020B0303030403020204" pitchFamily="34" charset="0"/>
              </a:rPr>
              <a:t>Grâce à Marguerite, ce projet naissant prend </a:t>
            </a:r>
            <a:r>
              <a:rPr lang="fr-CA" sz="1200" dirty="0">
                <a:latin typeface="Source Sans 3" panose="020B0303030403020204" pitchFamily="34" charset="0"/>
              </a:rPr>
              <a:t>une forme précise de charité.</a:t>
            </a:r>
            <a:r>
              <a:rPr lang="fr-FR" sz="1200" dirty="0">
                <a:latin typeface="Source Sans 3" panose="020B0303030403020204" pitchFamily="34" charset="0"/>
              </a:rPr>
              <a:t>Les jeunes filles qu’elle forme commencent à être envoyées dans différentes paroisses pour assister les pauvres. L’expérience montre que leur présence est essentielle dans le soin des malades et l’éducation des enfants.</a:t>
            </a:r>
          </a:p>
          <a:p>
            <a:pPr marL="0" indent="0" algn="just">
              <a:buNone/>
            </a:pPr>
            <a:r>
              <a:rPr lang="fr-FR" sz="1200" dirty="0">
                <a:latin typeface="Source Sans 3" panose="020B0303030403020204" pitchFamily="34" charset="0"/>
              </a:rPr>
              <a:t>Les curés et les laïcs engagés dans les Charités reconnaissent leur efficacité et louent leur humilité. Ce succès encourage Vincent et Louise à réfléchir à une structure plus formelle qui pourrait garantir la pérennité de cette œuvre. Ce qui n’était au départ qu’une initiative individuelle de Marguerite est en train de devenir un mouvement de grande ampleur. Avec ces événements, la vie de Marguerite Naseau bascule dans une autre dimension. Elle n’est plus seulement une éducatrice itinérante, mais une figure centrale d’un mouvement qui va transformer l’approche de la charité chrétienne. La suite de son engagement la conduira bientôt à un ultime sacrifice, qui marquera définitivement l’histoire des Filles de la Charité.</a:t>
            </a:r>
          </a:p>
        </p:txBody>
      </p:sp>
      <p:sp>
        <p:nvSpPr>
          <p:cNvPr id="4" name="ZoneTexte 3">
            <a:extLst>
              <a:ext uri="{FF2B5EF4-FFF2-40B4-BE49-F238E27FC236}">
                <a16:creationId xmlns:a16="http://schemas.microsoft.com/office/drawing/2014/main" id="{85A1F8C0-7537-DB37-D360-96872F6897A1}"/>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4"/>
                </a:solidFill>
                <a:latin typeface="Source Serif 4 14pt" panose="02040603050405020204" pitchFamily="18" charset="0"/>
                <a:ea typeface="Source Serif 4 14pt" panose="02040603050405020204" pitchFamily="18" charset="0"/>
              </a:rPr>
              <a:t>1630-1631</a:t>
            </a:r>
          </a:p>
          <a:p>
            <a:r>
              <a:rPr lang="fr-FR" sz="2400" b="1" dirty="0">
                <a:solidFill>
                  <a:schemeClr val="accent4"/>
                </a:solidFill>
                <a:latin typeface="Source Serif 4 14pt" panose="02040603050405020204" pitchFamily="18" charset="0"/>
                <a:ea typeface="Source Serif 4 14pt" panose="02040603050405020204" pitchFamily="18" charset="0"/>
              </a:rPr>
              <a:t>L'émergence d'une mission au service des pauvres</a:t>
            </a:r>
            <a:endParaRPr lang="fr-FR" sz="2400" b="1" dirty="0">
              <a:solidFill>
                <a:schemeClr val="accent4"/>
              </a:solidFill>
            </a:endParaRPr>
          </a:p>
        </p:txBody>
      </p:sp>
      <p:sp>
        <p:nvSpPr>
          <p:cNvPr id="10" name="Rectangle 9">
            <a:extLst>
              <a:ext uri="{FF2B5EF4-FFF2-40B4-BE49-F238E27FC236}">
                <a16:creationId xmlns:a16="http://schemas.microsoft.com/office/drawing/2014/main" id="{3D11F891-FB6B-77EA-CDC2-39EB4F9E2A85}"/>
              </a:ext>
            </a:extLst>
          </p:cNvPr>
          <p:cNvSpPr/>
          <p:nvPr/>
        </p:nvSpPr>
        <p:spPr>
          <a:xfrm>
            <a:off x="938849" y="0"/>
            <a:ext cx="4752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B8A5B638-FBF1-DD61-FB34-6249664056ED}"/>
              </a:ext>
            </a:extLst>
          </p:cNvPr>
          <p:cNvSpPr txBox="1"/>
          <p:nvPr/>
        </p:nvSpPr>
        <p:spPr>
          <a:xfrm>
            <a:off x="10437538" y="1093688"/>
            <a:ext cx="1594623" cy="800219"/>
          </a:xfrm>
          <a:prstGeom prst="rect">
            <a:avLst/>
          </a:prstGeom>
          <a:solidFill>
            <a:schemeClr val="accent4"/>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36 ans</a:t>
            </a:r>
          </a:p>
        </p:txBody>
      </p:sp>
      <p:sp>
        <p:nvSpPr>
          <p:cNvPr id="5" name="Ellipse 4">
            <a:extLst>
              <a:ext uri="{FF2B5EF4-FFF2-40B4-BE49-F238E27FC236}">
                <a16:creationId xmlns:a16="http://schemas.microsoft.com/office/drawing/2014/main" id="{ED18A169-74AA-5381-ED85-54DEE3B7DAD5}"/>
              </a:ext>
            </a:extLst>
          </p:cNvPr>
          <p:cNvSpPr/>
          <p:nvPr/>
        </p:nvSpPr>
        <p:spPr>
          <a:xfrm>
            <a:off x="9524847" y="1093688"/>
            <a:ext cx="800219" cy="80021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4</a:t>
            </a:r>
          </a:p>
        </p:txBody>
      </p:sp>
      <p:sp>
        <p:nvSpPr>
          <p:cNvPr id="7" name="Espace réservé du numéro de diapositive 6">
            <a:extLst>
              <a:ext uri="{FF2B5EF4-FFF2-40B4-BE49-F238E27FC236}">
                <a16:creationId xmlns:a16="http://schemas.microsoft.com/office/drawing/2014/main" id="{3C4B779C-A458-0B9B-43E6-132A2635FC9A}"/>
              </a:ext>
            </a:extLst>
          </p:cNvPr>
          <p:cNvSpPr>
            <a:spLocks noGrp="1"/>
          </p:cNvSpPr>
          <p:nvPr>
            <p:ph type="sldNum" sz="quarter" idx="4"/>
          </p:nvPr>
        </p:nvSpPr>
        <p:spPr/>
        <p:txBody>
          <a:bodyPr/>
          <a:lstStyle/>
          <a:p>
            <a:fld id="{F7CA2D74-DE0C-FF4C-8CDD-245129106F34}" type="slidenum">
              <a:rPr lang="fr-FR" smtClean="0"/>
              <a:pPr/>
              <a:t>10</a:t>
            </a:fld>
            <a:endParaRPr lang="fr-FR"/>
          </a:p>
        </p:txBody>
      </p:sp>
      <p:sp>
        <p:nvSpPr>
          <p:cNvPr id="6" name="Rectangle 5">
            <a:extLst>
              <a:ext uri="{FF2B5EF4-FFF2-40B4-BE49-F238E27FC236}">
                <a16:creationId xmlns:a16="http://schemas.microsoft.com/office/drawing/2014/main" id="{FED6D3A2-4D1C-0924-FB01-0D810F442198}"/>
              </a:ext>
            </a:extLst>
          </p:cNvPr>
          <p:cNvSpPr/>
          <p:nvPr/>
        </p:nvSpPr>
        <p:spPr>
          <a:xfrm>
            <a:off x="12032163" y="1093689"/>
            <a:ext cx="207462" cy="800219"/>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8510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89A-9DF5-9C94-C2BA-D3C2344373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694896-D258-1A7C-1176-7EF41DF50E5E}"/>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C. La servante des pauvres allant et venant</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B919FF00-1BD7-1158-1544-246730EB51D3}"/>
              </a:ext>
            </a:extLst>
          </p:cNvPr>
          <p:cNvSpPr>
            <a:spLocks noGrp="1"/>
          </p:cNvSpPr>
          <p:nvPr>
            <p:ph idx="4294967295"/>
          </p:nvPr>
        </p:nvSpPr>
        <p:spPr>
          <a:xfrm>
            <a:off x="1128713" y="2368627"/>
            <a:ext cx="10903452" cy="4054208"/>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L’année 1632 marque un tournant décisif dans la vie de Marguerite Naseau. Son dévouement, jusque-là personnel et spontané, commence à prendre une ampleur collective. Marguerite, par son zèle, son humilité et son esprit d’initiative, ne se contente pas d’agir seule : elle entraîne d’autres jeunes filles à sa suite. Saint Vincent de Paul et Louise de Marillac observent cette dynamique nouvelle avec intérêt. Si l’on pouvait jusqu’ici considérer Marguerite comme une servante des pauvres isolée , elle devient désormais un véritable modèle. Son exemple se propage et attire d’autres jeunes femmes, ouvrant la voie à une mission plus grande.</a:t>
            </a:r>
          </a:p>
          <a:p>
            <a:pPr marL="0" indent="0" algn="just">
              <a:buNone/>
            </a:pPr>
            <a:r>
              <a:rPr lang="fr-FR" sz="1200" b="1" dirty="0">
                <a:latin typeface="Source Sans 3" panose="020B0303030403020204" pitchFamily="34" charset="0"/>
              </a:rPr>
              <a:t>Un témoignage qui inspire et qui attire</a:t>
            </a:r>
          </a:p>
          <a:p>
            <a:pPr marL="0" indent="0" algn="just">
              <a:buNone/>
            </a:pPr>
            <a:r>
              <a:rPr lang="fr-FR" sz="1200" dirty="0">
                <a:latin typeface="Source Sans 3" panose="020B0303030403020204" pitchFamily="34" charset="0"/>
              </a:rPr>
              <a:t>Marguerite ne recrute pas ses compagnes par de longs discours ou des appels insistants. C’est par sa manière de vivre, sa charité simple et efficace, qu’elle suscite des vocations. Dans plusieurs paroisses où elle est envoyée, les habitants parlent d’elle, admirant cette jeune femme qui donne son temps et sa vie aux plus démunis. D’autres jeunes filles, touchées par son exemple, lui demandent comment elles peuvent, elles aussi, se consacrer aux pauvres. Vincent de Paul se souviendra plus tard de ce phénomène dans ses conférences : </a:t>
            </a:r>
            <a:r>
              <a:rPr lang="fr-FR" sz="1200" i="1" dirty="0">
                <a:solidFill>
                  <a:schemeClr val="bg1">
                    <a:lumMod val="50000"/>
                  </a:schemeClr>
                </a:solidFill>
                <a:latin typeface="Source Sans 3" panose="020B0303030403020204" pitchFamily="34" charset="0"/>
              </a:rPr>
              <a:t>« Marguerite a montré le chemin aux autres. Elle l'a fait avec une joie et une simplicité qui doivent nous inspirer. » </a:t>
            </a:r>
            <a:r>
              <a:rPr lang="fr-FR" sz="1200" dirty="0">
                <a:latin typeface="Source Sans 3" panose="020B0303030403020204" pitchFamily="34" charset="0"/>
              </a:rPr>
              <a:t>(Coste IX, 77 ). </a:t>
            </a:r>
            <a:r>
              <a:rPr lang="fr-CA" sz="1200" i="1" dirty="0">
                <a:solidFill>
                  <a:schemeClr val="bg1">
                    <a:lumMod val="50000"/>
                  </a:schemeClr>
                </a:solidFill>
                <a:latin typeface="Source Sans 3" panose="020B0303030403020204" pitchFamily="34" charset="0"/>
              </a:rPr>
              <a:t>« Tout le monde l’aimait, pour ce qu’il n’y avait rien qui ne fut aimable en elle"</a:t>
            </a:r>
            <a:r>
              <a:rPr lang="fr-CA" sz="1200" dirty="0">
                <a:latin typeface="Source Sans 3" panose="020B0303030403020204" pitchFamily="34" charset="0"/>
              </a:rPr>
              <a:t> (Coste IX,79). </a:t>
            </a:r>
            <a:endParaRPr lang="fr-FR" sz="1200" dirty="0">
              <a:latin typeface="Source Sans 3" panose="020B0303030403020204" pitchFamily="34" charset="0"/>
            </a:endParaRPr>
          </a:p>
          <a:p>
            <a:pPr marL="0" indent="0" algn="just">
              <a:buNone/>
            </a:pPr>
            <a:r>
              <a:rPr lang="fr-FR" sz="1200" dirty="0">
                <a:latin typeface="Source Sans 3" panose="020B0303030403020204" pitchFamily="34" charset="0"/>
              </a:rPr>
              <a:t>Ce témoignage vivant de la charité chrétienne dépasse les paroles et les instructions : il devient une invitation silencieuse à suivre la même voie.</a:t>
            </a:r>
          </a:p>
          <a:p>
            <a:pPr marL="0" indent="0" algn="just">
              <a:buNone/>
            </a:pPr>
            <a:r>
              <a:rPr lang="fr-FR" sz="1200" b="1" dirty="0">
                <a:latin typeface="Source Sans 3" panose="020B0303030403020204" pitchFamily="34" charset="0"/>
              </a:rPr>
              <a:t>Un essaim de servantes des pauvres</a:t>
            </a:r>
          </a:p>
          <a:p>
            <a:pPr marL="0" indent="0" algn="just">
              <a:buNone/>
            </a:pPr>
            <a:r>
              <a:rPr lang="fr-FR" sz="1200" dirty="0">
                <a:latin typeface="Source Sans 3" panose="020B0303030403020204" pitchFamily="34" charset="0"/>
              </a:rPr>
              <a:t>Au cours de l’année 1632, un premier groupe informel de jeunes femmes commence à se structurer autour de Marguerite. Elles ne forment pas encore une communauté, mais leur engagement est déjà plus qu’un simple service temporaire. Certaines d’entre elles sont envoyées dans différentes paroisses de Paris, notamment à Saint-Sauveur et Saint-Nicolas-du-Chardonnet, où elles prennent soin des malades. Elles y prodiguent des soins, assurent la propreté des lieux, apportent de la nourriture et surtout réconfortent les pauvres par leur présence et leur foi. Ayant elle-même appris les gestes de soins sous l'accompagnement de Louise de Marillac, Marguerite transmet à son tour ce savoir aux autres jeunes filles qui rejoignent cette mission. Elle leur apprend à soigner avec les moyens rudimentaires de l’époque, et surtout à voir le Christ dans les pauvres. Dans une lettre écrite à Louise de Marillac, Vincent évoque ces nouvelles arrivées et la nécessité de les former .</a:t>
            </a:r>
          </a:p>
          <a:p>
            <a:pPr marL="0" indent="0" algn="just">
              <a:buNone/>
            </a:pPr>
            <a:r>
              <a:rPr lang="fr-FR" sz="1200" b="1" dirty="0">
                <a:latin typeface="Source Sans 3" panose="020B0303030403020204" pitchFamily="34" charset="0"/>
              </a:rPr>
              <a:t>Vers une organisation plus structurée</a:t>
            </a:r>
          </a:p>
          <a:p>
            <a:pPr marL="0" indent="0" algn="just">
              <a:buNone/>
            </a:pPr>
            <a:r>
              <a:rPr lang="fr-FR" sz="1200" dirty="0">
                <a:latin typeface="Source Sans 3" panose="020B0303030403020204" pitchFamily="34" charset="0"/>
              </a:rPr>
              <a:t>Si Marguerite est un modèle vivant, elle n’est pas une organisatrice. Son engagement est spontané, guidé par la Providence et par l’élan de son cœur. C’est précisément à ce moment que Louise de Marillac intervient davantage pour ordonner cette ferveur naissante. En observant ce groupe grandissant, Louise comprend qu’il est essentiel d’établir un cadre commun, une règle de vie et une formation plus rigoureuse.</a:t>
            </a:r>
          </a:p>
        </p:txBody>
      </p:sp>
      <p:sp>
        <p:nvSpPr>
          <p:cNvPr id="4" name="ZoneTexte 3">
            <a:extLst>
              <a:ext uri="{FF2B5EF4-FFF2-40B4-BE49-F238E27FC236}">
                <a16:creationId xmlns:a16="http://schemas.microsoft.com/office/drawing/2014/main" id="{7D350C3F-C070-7A3C-D6F9-DCAD3D78CA07}"/>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6"/>
                </a:solidFill>
                <a:latin typeface="Source Serif 4 14pt" panose="02040603050405020204" pitchFamily="18" charset="0"/>
                <a:ea typeface="Source Serif 4 14pt" panose="02040603050405020204" pitchFamily="18" charset="0"/>
              </a:rPr>
              <a:t>1632</a:t>
            </a:r>
          </a:p>
          <a:p>
            <a:r>
              <a:rPr lang="fr-FR" sz="2400" b="1" dirty="0">
                <a:solidFill>
                  <a:schemeClr val="accent6"/>
                </a:solidFill>
                <a:latin typeface="Source Serif 4 14pt" panose="02040603050405020204" pitchFamily="18" charset="0"/>
                <a:ea typeface="Source Serif 4 14pt" panose="02040603050405020204" pitchFamily="18" charset="0"/>
              </a:rPr>
              <a:t>Un exemple communicatif</a:t>
            </a:r>
            <a:endParaRPr lang="fr-FR" sz="2400" b="1" dirty="0">
              <a:solidFill>
                <a:schemeClr val="accent6"/>
              </a:solidFill>
            </a:endParaRPr>
          </a:p>
        </p:txBody>
      </p:sp>
      <p:sp>
        <p:nvSpPr>
          <p:cNvPr id="10" name="Rectangle 9">
            <a:extLst>
              <a:ext uri="{FF2B5EF4-FFF2-40B4-BE49-F238E27FC236}">
                <a16:creationId xmlns:a16="http://schemas.microsoft.com/office/drawing/2014/main" id="{98E77752-605D-9ECC-35DB-29461CD79F80}"/>
              </a:ext>
            </a:extLst>
          </p:cNvPr>
          <p:cNvSpPr/>
          <p:nvPr/>
        </p:nvSpPr>
        <p:spPr>
          <a:xfrm>
            <a:off x="938849" y="-2"/>
            <a:ext cx="5544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EC6C5FD3-00EB-12E7-E169-39658651A010}"/>
              </a:ext>
            </a:extLst>
          </p:cNvPr>
          <p:cNvSpPr txBox="1"/>
          <p:nvPr/>
        </p:nvSpPr>
        <p:spPr>
          <a:xfrm>
            <a:off x="10437538" y="1093688"/>
            <a:ext cx="1594623" cy="800219"/>
          </a:xfrm>
          <a:prstGeom prst="rect">
            <a:avLst/>
          </a:prstGeom>
          <a:solidFill>
            <a:schemeClr val="accent6"/>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38 ans</a:t>
            </a:r>
          </a:p>
        </p:txBody>
      </p:sp>
      <p:sp>
        <p:nvSpPr>
          <p:cNvPr id="5" name="Ellipse 4">
            <a:extLst>
              <a:ext uri="{FF2B5EF4-FFF2-40B4-BE49-F238E27FC236}">
                <a16:creationId xmlns:a16="http://schemas.microsoft.com/office/drawing/2014/main" id="{D3F8F2CC-D4BB-1786-7342-952AE800653A}"/>
              </a:ext>
            </a:extLst>
          </p:cNvPr>
          <p:cNvSpPr/>
          <p:nvPr/>
        </p:nvSpPr>
        <p:spPr>
          <a:xfrm>
            <a:off x="9524847" y="1093688"/>
            <a:ext cx="800219" cy="8002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5</a:t>
            </a:r>
          </a:p>
        </p:txBody>
      </p:sp>
      <p:sp>
        <p:nvSpPr>
          <p:cNvPr id="7" name="Espace réservé du numéro de diapositive 6">
            <a:extLst>
              <a:ext uri="{FF2B5EF4-FFF2-40B4-BE49-F238E27FC236}">
                <a16:creationId xmlns:a16="http://schemas.microsoft.com/office/drawing/2014/main" id="{92D476A9-0C13-6E6D-50E0-DE0854B80AED}"/>
              </a:ext>
            </a:extLst>
          </p:cNvPr>
          <p:cNvSpPr>
            <a:spLocks noGrp="1"/>
          </p:cNvSpPr>
          <p:nvPr>
            <p:ph type="sldNum" sz="quarter" idx="4"/>
          </p:nvPr>
        </p:nvSpPr>
        <p:spPr/>
        <p:txBody>
          <a:bodyPr/>
          <a:lstStyle/>
          <a:p>
            <a:fld id="{F7CA2D74-DE0C-FF4C-8CDD-245129106F34}" type="slidenum">
              <a:rPr lang="fr-FR" smtClean="0"/>
              <a:pPr/>
              <a:t>11</a:t>
            </a:fld>
            <a:endParaRPr lang="fr-FR"/>
          </a:p>
        </p:txBody>
      </p:sp>
      <p:sp>
        <p:nvSpPr>
          <p:cNvPr id="6" name="Rectangle 5">
            <a:extLst>
              <a:ext uri="{FF2B5EF4-FFF2-40B4-BE49-F238E27FC236}">
                <a16:creationId xmlns:a16="http://schemas.microsoft.com/office/drawing/2014/main" id="{9171FA49-DCDB-9C08-53B0-9082C3E57767}"/>
              </a:ext>
            </a:extLst>
          </p:cNvPr>
          <p:cNvSpPr/>
          <p:nvPr/>
        </p:nvSpPr>
        <p:spPr>
          <a:xfrm>
            <a:off x="12032163" y="1093689"/>
            <a:ext cx="207462" cy="800219"/>
          </a:xfrm>
          <a:prstGeom prst="rect">
            <a:avLst/>
          </a:prstGeom>
          <a:solidFill>
            <a:schemeClr val="accent6">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5349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89A-9DF5-9C94-C2BA-D3C2344373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694896-D258-1A7C-1176-7EF41DF50E5E}"/>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C. La servante des pauvres allant et venant</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B919FF00-1BD7-1158-1544-246730EB51D3}"/>
              </a:ext>
            </a:extLst>
          </p:cNvPr>
          <p:cNvSpPr>
            <a:spLocks noGrp="1"/>
          </p:cNvSpPr>
          <p:nvPr>
            <p:ph idx="4294967295"/>
          </p:nvPr>
        </p:nvSpPr>
        <p:spPr>
          <a:xfrm>
            <a:off x="1128713" y="2368627"/>
            <a:ext cx="10903452" cy="4054208"/>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Les premières fondations de la Compagnie des Filles de la Charité commencent ainsi à se dessiner, bien que Marguerite elle-même n’ait jamais pensé être à l’origine d’une telle œuvre. Vincent de Paul exprimera plus tard avec émotion cette Providence qui agit discrètement </a:t>
            </a:r>
            <a:r>
              <a:rPr lang="fr-FR" sz="1200" dirty="0">
                <a:solidFill>
                  <a:schemeClr val="bg1">
                    <a:lumMod val="50000"/>
                  </a:schemeClr>
                </a:solidFill>
                <a:latin typeface="Source Sans 3" panose="020B0303030403020204" pitchFamily="34" charset="0"/>
              </a:rPr>
              <a:t>: </a:t>
            </a:r>
            <a:r>
              <a:rPr lang="fr-FR" sz="1200" i="1" dirty="0">
                <a:solidFill>
                  <a:schemeClr val="bg1">
                    <a:lumMod val="50000"/>
                  </a:schemeClr>
                </a:solidFill>
                <a:latin typeface="Source Sans 3" panose="020B0303030403020204" pitchFamily="34" charset="0"/>
              </a:rPr>
              <a:t>« Qui eût pensé qu'il y aurait des Filles de la Charité quand les premières vinrent en quelques paroisses de Paris ? Oh ! non, mes filles, je n'y pensais pas ; votre sœur servante n'y pensait pas non plus… C'est Dieu qui a voulu cela. » </a:t>
            </a:r>
            <a:r>
              <a:rPr lang="fr-FR" sz="1200" dirty="0">
                <a:latin typeface="Source Sans 3" panose="020B0303030403020204" pitchFamily="34" charset="0"/>
              </a:rPr>
              <a:t>(Coste IX, 113).</a:t>
            </a:r>
          </a:p>
          <a:p>
            <a:pPr marL="0" indent="0" algn="just">
              <a:buNone/>
            </a:pPr>
            <a:r>
              <a:rPr lang="fr-FR" sz="1200" b="1" dirty="0">
                <a:latin typeface="Source Sans 3" panose="020B0303030403020204" pitchFamily="34" charset="0"/>
              </a:rPr>
              <a:t>Un feu qui se propage</a:t>
            </a:r>
          </a:p>
          <a:p>
            <a:pPr marL="0" indent="0" algn="just">
              <a:buNone/>
            </a:pPr>
            <a:r>
              <a:rPr lang="fr-FR" sz="1200" dirty="0">
                <a:latin typeface="Source Sans 3" panose="020B0303030403020204" pitchFamily="34" charset="0"/>
              </a:rPr>
              <a:t>L'année 1632 est celle où l'engagement individuel de Marguerite devient un véritable flambeau de transmission. Son service ne lui appartient plus : il se propage, s'incarne dans d'autres cœurs et se perpétue à travers celles qui suivent son exemple. Le chemin est encore incertain, et la communauté qui se dessine est fragile. Mais une chose est sûre : Marguerite a semé une graine qui ne cessera de croître. L’année suivante, en 1633, la peste frappe Paris et Marguerite, fidèle à son engagement, ira jusqu’au bout de sa mission… jusqu’au sacrifice ultime.</a:t>
            </a:r>
          </a:p>
        </p:txBody>
      </p:sp>
      <p:sp>
        <p:nvSpPr>
          <p:cNvPr id="7" name="Espace réservé du numéro de diapositive 6">
            <a:extLst>
              <a:ext uri="{FF2B5EF4-FFF2-40B4-BE49-F238E27FC236}">
                <a16:creationId xmlns:a16="http://schemas.microsoft.com/office/drawing/2014/main" id="{92D476A9-0C13-6E6D-50E0-DE0854B80AED}"/>
              </a:ext>
            </a:extLst>
          </p:cNvPr>
          <p:cNvSpPr>
            <a:spLocks noGrp="1"/>
          </p:cNvSpPr>
          <p:nvPr>
            <p:ph type="sldNum" sz="quarter" idx="4"/>
          </p:nvPr>
        </p:nvSpPr>
        <p:spPr/>
        <p:txBody>
          <a:bodyPr/>
          <a:lstStyle/>
          <a:p>
            <a:fld id="{F7CA2D74-DE0C-FF4C-8CDD-245129106F34}" type="slidenum">
              <a:rPr lang="fr-FR" smtClean="0"/>
              <a:pPr/>
              <a:t>12</a:t>
            </a:fld>
            <a:endParaRPr lang="fr-FR"/>
          </a:p>
        </p:txBody>
      </p:sp>
      <p:sp>
        <p:nvSpPr>
          <p:cNvPr id="6" name="ZoneTexte 5">
            <a:extLst>
              <a:ext uri="{FF2B5EF4-FFF2-40B4-BE49-F238E27FC236}">
                <a16:creationId xmlns:a16="http://schemas.microsoft.com/office/drawing/2014/main" id="{635221D6-1D9A-502E-9035-CFDD9C60C23F}"/>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6"/>
                </a:solidFill>
                <a:latin typeface="Source Serif 4 14pt" panose="02040603050405020204" pitchFamily="18" charset="0"/>
                <a:ea typeface="Source Serif 4 14pt" panose="02040603050405020204" pitchFamily="18" charset="0"/>
              </a:rPr>
              <a:t>1632</a:t>
            </a:r>
          </a:p>
          <a:p>
            <a:r>
              <a:rPr lang="fr-FR" sz="2400" b="1" dirty="0">
                <a:solidFill>
                  <a:schemeClr val="accent6"/>
                </a:solidFill>
                <a:latin typeface="Source Serif 4 14pt" panose="02040603050405020204" pitchFamily="18" charset="0"/>
                <a:ea typeface="Source Serif 4 14pt" panose="02040603050405020204" pitchFamily="18" charset="0"/>
              </a:rPr>
              <a:t>Un exemple communicatif</a:t>
            </a:r>
            <a:endParaRPr lang="fr-FR" sz="2400" b="1" dirty="0">
              <a:solidFill>
                <a:schemeClr val="accent6"/>
              </a:solidFill>
            </a:endParaRPr>
          </a:p>
        </p:txBody>
      </p:sp>
      <p:sp>
        <p:nvSpPr>
          <p:cNvPr id="8" name="ZoneTexte 7">
            <a:extLst>
              <a:ext uri="{FF2B5EF4-FFF2-40B4-BE49-F238E27FC236}">
                <a16:creationId xmlns:a16="http://schemas.microsoft.com/office/drawing/2014/main" id="{B6B50A32-500F-1508-4B91-B24972E9EDB4}"/>
              </a:ext>
            </a:extLst>
          </p:cNvPr>
          <p:cNvSpPr txBox="1"/>
          <p:nvPr/>
        </p:nvSpPr>
        <p:spPr>
          <a:xfrm>
            <a:off x="10437538" y="1093688"/>
            <a:ext cx="1594623" cy="800219"/>
          </a:xfrm>
          <a:prstGeom prst="rect">
            <a:avLst/>
          </a:prstGeom>
          <a:solidFill>
            <a:schemeClr val="accent6"/>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38 ans</a:t>
            </a:r>
          </a:p>
        </p:txBody>
      </p:sp>
      <p:sp>
        <p:nvSpPr>
          <p:cNvPr id="12" name="Ellipse 11">
            <a:extLst>
              <a:ext uri="{FF2B5EF4-FFF2-40B4-BE49-F238E27FC236}">
                <a16:creationId xmlns:a16="http://schemas.microsoft.com/office/drawing/2014/main" id="{A776C986-FD2B-EB96-BFF6-9C0BC7E2EEF2}"/>
              </a:ext>
            </a:extLst>
          </p:cNvPr>
          <p:cNvSpPr/>
          <p:nvPr/>
        </p:nvSpPr>
        <p:spPr>
          <a:xfrm>
            <a:off x="9524847" y="1093688"/>
            <a:ext cx="800219" cy="8002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5</a:t>
            </a:r>
          </a:p>
        </p:txBody>
      </p:sp>
      <p:sp>
        <p:nvSpPr>
          <p:cNvPr id="13" name="Rectangle 12">
            <a:extLst>
              <a:ext uri="{FF2B5EF4-FFF2-40B4-BE49-F238E27FC236}">
                <a16:creationId xmlns:a16="http://schemas.microsoft.com/office/drawing/2014/main" id="{9B34474D-30A7-FB9A-EF9D-7F70E7C199C5}"/>
              </a:ext>
            </a:extLst>
          </p:cNvPr>
          <p:cNvSpPr/>
          <p:nvPr/>
        </p:nvSpPr>
        <p:spPr>
          <a:xfrm>
            <a:off x="12032163" y="1093689"/>
            <a:ext cx="207462" cy="800219"/>
          </a:xfrm>
          <a:prstGeom prst="rect">
            <a:avLst/>
          </a:prstGeom>
          <a:solidFill>
            <a:schemeClr val="accent6">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13">
            <a:extLst>
              <a:ext uri="{FF2B5EF4-FFF2-40B4-BE49-F238E27FC236}">
                <a16:creationId xmlns:a16="http://schemas.microsoft.com/office/drawing/2014/main" id="{9119DF89-95C0-FECF-0326-651E5C73201C}"/>
              </a:ext>
            </a:extLst>
          </p:cNvPr>
          <p:cNvSpPr/>
          <p:nvPr/>
        </p:nvSpPr>
        <p:spPr>
          <a:xfrm>
            <a:off x="938849" y="-2"/>
            <a:ext cx="5544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Tree>
    <p:extLst>
      <p:ext uri="{BB962C8B-B14F-4D97-AF65-F5344CB8AC3E}">
        <p14:creationId xmlns:p14="http://schemas.microsoft.com/office/powerpoint/2010/main" val="143453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9B3F-A654-9EFB-3DD1-98C8A004A3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04EB20-5111-CC06-F5AD-0B1311DAEB8A}"/>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D. Un martyr de la charité</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4" name="ZoneTexte 3">
            <a:extLst>
              <a:ext uri="{FF2B5EF4-FFF2-40B4-BE49-F238E27FC236}">
                <a16:creationId xmlns:a16="http://schemas.microsoft.com/office/drawing/2014/main" id="{B32116CB-2A58-6390-2AD3-3AA2955E7235}"/>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2"/>
                </a:solidFill>
                <a:latin typeface="Source Serif 4 14pt" panose="02040603050405020204" pitchFamily="18" charset="0"/>
                <a:ea typeface="Source Serif 4 14pt" panose="02040603050405020204" pitchFamily="18" charset="0"/>
              </a:rPr>
              <a:t>1633</a:t>
            </a:r>
          </a:p>
          <a:p>
            <a:r>
              <a:rPr lang="fr-FR" sz="2400" b="1" dirty="0">
                <a:solidFill>
                  <a:schemeClr val="accent2"/>
                </a:solidFill>
                <a:latin typeface="Source Serif 4 14pt" panose="02040603050405020204" pitchFamily="18" charset="0"/>
                <a:ea typeface="Source Serif 4 14pt" panose="02040603050405020204" pitchFamily="18" charset="0"/>
              </a:rPr>
              <a:t>Face à la peste, un sacrifice héroïque</a:t>
            </a:r>
            <a:endParaRPr lang="fr-FR" sz="2400" b="1" dirty="0">
              <a:solidFill>
                <a:schemeClr val="accent2"/>
              </a:solidFill>
            </a:endParaRPr>
          </a:p>
        </p:txBody>
      </p:sp>
      <p:sp>
        <p:nvSpPr>
          <p:cNvPr id="10" name="Rectangle 9">
            <a:extLst>
              <a:ext uri="{FF2B5EF4-FFF2-40B4-BE49-F238E27FC236}">
                <a16:creationId xmlns:a16="http://schemas.microsoft.com/office/drawing/2014/main" id="{EBDB7D45-6CBB-419E-A462-4C00063BEAF7}"/>
              </a:ext>
            </a:extLst>
          </p:cNvPr>
          <p:cNvSpPr/>
          <p:nvPr/>
        </p:nvSpPr>
        <p:spPr>
          <a:xfrm>
            <a:off x="938849" y="-2"/>
            <a:ext cx="6336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3FB91C84-809B-A95C-9FC4-882AA8714C5D}"/>
              </a:ext>
            </a:extLst>
          </p:cNvPr>
          <p:cNvSpPr txBox="1"/>
          <p:nvPr/>
        </p:nvSpPr>
        <p:spPr>
          <a:xfrm>
            <a:off x="10437538" y="1093688"/>
            <a:ext cx="1594623" cy="800219"/>
          </a:xfrm>
          <a:prstGeom prst="rect">
            <a:avLst/>
          </a:prstGeom>
          <a:solidFill>
            <a:schemeClr val="accent2"/>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39 ans</a:t>
            </a:r>
          </a:p>
        </p:txBody>
      </p:sp>
      <p:sp>
        <p:nvSpPr>
          <p:cNvPr id="5" name="Ellipse 4">
            <a:extLst>
              <a:ext uri="{FF2B5EF4-FFF2-40B4-BE49-F238E27FC236}">
                <a16:creationId xmlns:a16="http://schemas.microsoft.com/office/drawing/2014/main" id="{753FC6AD-BF03-5C44-9340-4991C4DA01CB}"/>
              </a:ext>
            </a:extLst>
          </p:cNvPr>
          <p:cNvSpPr/>
          <p:nvPr/>
        </p:nvSpPr>
        <p:spPr>
          <a:xfrm>
            <a:off x="9524847" y="1093688"/>
            <a:ext cx="800219" cy="8002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6</a:t>
            </a:r>
          </a:p>
        </p:txBody>
      </p:sp>
      <p:sp>
        <p:nvSpPr>
          <p:cNvPr id="7" name="Espace réservé du numéro de diapositive 6">
            <a:extLst>
              <a:ext uri="{FF2B5EF4-FFF2-40B4-BE49-F238E27FC236}">
                <a16:creationId xmlns:a16="http://schemas.microsoft.com/office/drawing/2014/main" id="{B7860888-C5EB-B783-E4C4-F72FB92B84E6}"/>
              </a:ext>
            </a:extLst>
          </p:cNvPr>
          <p:cNvSpPr>
            <a:spLocks noGrp="1"/>
          </p:cNvSpPr>
          <p:nvPr>
            <p:ph type="sldNum" sz="quarter" idx="4"/>
          </p:nvPr>
        </p:nvSpPr>
        <p:spPr/>
        <p:txBody>
          <a:bodyPr/>
          <a:lstStyle/>
          <a:p>
            <a:fld id="{F7CA2D74-DE0C-FF4C-8CDD-245129106F34}" type="slidenum">
              <a:rPr lang="fr-FR" smtClean="0"/>
              <a:pPr/>
              <a:t>13</a:t>
            </a:fld>
            <a:endParaRPr lang="fr-FR"/>
          </a:p>
        </p:txBody>
      </p:sp>
      <p:sp>
        <p:nvSpPr>
          <p:cNvPr id="6" name="Espace réservé du contenu 2">
            <a:extLst>
              <a:ext uri="{FF2B5EF4-FFF2-40B4-BE49-F238E27FC236}">
                <a16:creationId xmlns:a16="http://schemas.microsoft.com/office/drawing/2014/main" id="{73F46189-4FBC-D068-0880-7488B837AAE3}"/>
              </a:ext>
            </a:extLst>
          </p:cNvPr>
          <p:cNvSpPr txBox="1">
            <a:spLocks/>
          </p:cNvSpPr>
          <p:nvPr/>
        </p:nvSpPr>
        <p:spPr>
          <a:xfrm>
            <a:off x="1128713" y="2368626"/>
            <a:ext cx="10903452" cy="4131325"/>
          </a:xfrm>
          <a:prstGeom prst="rect">
            <a:avLst/>
          </a:prstGeom>
        </p:spPr>
        <p:txBody>
          <a:bodyPr lIns="0" tIns="0" rIns="0" bIns="0" numCol="3"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lgn="just">
              <a:buFont typeface="Arial" panose="020B0604020202020204" pitchFamily="34" charset="0"/>
              <a:buNone/>
            </a:pPr>
            <a:r>
              <a:rPr lang="fr-FR" sz="1200" b="1" dirty="0">
                <a:latin typeface="Source Sans 3" panose="020B0303030403020204" pitchFamily="34" charset="0"/>
              </a:rPr>
              <a:t>La peste à Paris : un fléau sans pitié</a:t>
            </a:r>
          </a:p>
          <a:p>
            <a:pPr marL="0" indent="0" algn="just">
              <a:buFont typeface="Arial" panose="020B0604020202020204" pitchFamily="34" charset="0"/>
              <a:buNone/>
            </a:pPr>
            <a:r>
              <a:rPr lang="fr-FR" sz="1200" dirty="0">
                <a:latin typeface="Source Sans 3" panose="020B0303030403020204" pitchFamily="34" charset="0"/>
              </a:rPr>
              <a:t>L’année 1633 est marquée par une terrible épreuve : la peste frappe Paris avec une violence inouïe. Depuis plusieurs années, la peste sévit sporadiquement en France. Mais, elle prend une ampleur particulière dans la capitale. La ville est paralysée par la peur, les hôpitaux sont saturés, et la plupart des soignants fuient devant l’ampleur de la catastrophe.</a:t>
            </a:r>
          </a:p>
          <a:p>
            <a:pPr marL="0" indent="0" algn="just">
              <a:buFont typeface="Arial" panose="020B0604020202020204" pitchFamily="34" charset="0"/>
              <a:buNone/>
            </a:pPr>
            <a:r>
              <a:rPr lang="fr-FR" sz="1200" dirty="0">
                <a:latin typeface="Source Sans 3" panose="020B0303030403020204" pitchFamily="34" charset="0"/>
              </a:rPr>
              <a:t>Les rues de Paris sont désertées, le silence n’est rompu que par les cris des mourants et les charrettes transportant les cadavres. Les familles abandonnent leurs proches malades, de peur d’être contaminées. </a:t>
            </a:r>
          </a:p>
          <a:p>
            <a:pPr marL="0" indent="0" algn="just">
              <a:buFont typeface="Arial" panose="020B0604020202020204" pitchFamily="34" charset="0"/>
              <a:buNone/>
            </a:pPr>
            <a:r>
              <a:rPr lang="fr-FR" sz="1200" dirty="0">
                <a:latin typeface="Source Sans 3" panose="020B0303030403020204" pitchFamily="34" charset="0"/>
              </a:rPr>
              <a:t>L’Hôtel-Dieu, principal hôpital de la ville, est débordé. Les médecins manquent, et les rares religieuses qui s’occupent des patients tombent elles-mêmes malades.</a:t>
            </a:r>
          </a:p>
          <a:p>
            <a:pPr marL="0" indent="0" algn="just">
              <a:buFont typeface="Arial" panose="020B0604020202020204" pitchFamily="34" charset="0"/>
              <a:buNone/>
            </a:pPr>
            <a:r>
              <a:rPr lang="fr-FR" sz="1200" dirty="0">
                <a:latin typeface="Source Sans 3" panose="020B0303030403020204" pitchFamily="34" charset="0"/>
              </a:rPr>
              <a:t>Dans ce contexte de panique et d’effondrement du secours public, les Filles de la Charité naissantes apparaissent comme un dernier rempart face à l’abandon général. Elles ne fuient pas, elles restent, et parmi elles, Marguerite Naseau est la première à s’élancer.</a:t>
            </a:r>
          </a:p>
          <a:p>
            <a:pPr marL="0" indent="0" algn="just">
              <a:buFont typeface="Arial" panose="020B0604020202020204" pitchFamily="34" charset="0"/>
              <a:buNone/>
            </a:pPr>
            <a:r>
              <a:rPr lang="fr-FR" sz="1200" dirty="0">
                <a:latin typeface="Source Sans 3" panose="020B0303030403020204" pitchFamily="34" charset="0"/>
              </a:rPr>
              <a:t>Marguerite Naseau, fidèle à sa vocation, ne recule pas. Elle se lance sans hésitation dans l’aide aux malades, bravant la contagion et la mort pour demeurer auprès des plus démunis.</a:t>
            </a:r>
          </a:p>
          <a:p>
            <a:pPr marL="0" indent="0" algn="just">
              <a:buFont typeface="Arial" panose="020B0604020202020204" pitchFamily="34" charset="0"/>
              <a:buNone/>
            </a:pPr>
            <a:r>
              <a:rPr lang="fr-FR" sz="1200" dirty="0">
                <a:latin typeface="Source Sans 3" panose="020B0303030403020204" pitchFamily="34" charset="0"/>
              </a:rPr>
              <a:t>C’est dans cet engagement total que Marguerite scelle son destin, entrant dans l’histoire non seulement comme la première Fille de la Charité, mais aussi comme un véritable martyre de la charité.</a:t>
            </a:r>
          </a:p>
          <a:p>
            <a:pPr marL="0" indent="0" algn="just">
              <a:buFont typeface="Arial" panose="020B0604020202020204" pitchFamily="34" charset="0"/>
              <a:buNone/>
            </a:pPr>
            <a:r>
              <a:rPr lang="fr-FR" sz="1200" b="1" dirty="0">
                <a:latin typeface="Source Sans 3" panose="020B0303030403020204" pitchFamily="34" charset="0"/>
              </a:rPr>
              <a:t>Un engagement total aux côtés des malades</a:t>
            </a:r>
          </a:p>
          <a:p>
            <a:pPr marL="0" indent="0" algn="just">
              <a:buFont typeface="Arial" panose="020B0604020202020204" pitchFamily="34" charset="0"/>
              <a:buNone/>
            </a:pPr>
            <a:r>
              <a:rPr lang="fr-FR" sz="1200" dirty="0">
                <a:latin typeface="Source Sans 3" panose="020B0303030403020204" pitchFamily="34" charset="0"/>
              </a:rPr>
              <a:t>Marguerite est envoyée dans la paroisse Saint-Nicolas-du-Chardonnet, l’un des quartiers les plus touchés par l’épidémie. Elle ne s’épargne aucune tâche, prodiguant aux malades des soins de fortune, les aidant à boire et à manger, nettoyant leurs plaies, réconfortant ceux qui meurent seuls. Son rôle n’est pas seulement médical : elle leur offre aussi une présence, une main tendue, un regard plein de compassion. Elle leur parle de Dieu, les encourage à ne pas désespérer, les accompagne dans leurs derniers instants. </a:t>
            </a:r>
          </a:p>
          <a:p>
            <a:pPr marL="0" indent="0" algn="just">
              <a:buFont typeface="Arial" panose="020B0604020202020204" pitchFamily="34" charset="0"/>
              <a:buNone/>
            </a:pPr>
            <a:endParaRPr lang="fr-FR" sz="1200" b="1" dirty="0">
              <a:latin typeface="Source Sans 3" panose="020B0303030403020204" pitchFamily="34" charset="0"/>
            </a:endParaRPr>
          </a:p>
          <a:p>
            <a:pPr marL="0" indent="0" algn="just">
              <a:buFont typeface="Arial" panose="020B0604020202020204" pitchFamily="34" charset="0"/>
              <a:buNone/>
            </a:pPr>
            <a:r>
              <a:rPr lang="fr-FR" sz="1200" b="1" dirty="0">
                <a:latin typeface="Source Sans 3" panose="020B0303030403020204" pitchFamily="34" charset="0"/>
              </a:rPr>
              <a:t>Le sacrifice ultime : Marguerite tombe malade</a:t>
            </a:r>
          </a:p>
          <a:p>
            <a:pPr marL="0" indent="0" algn="just">
              <a:buFont typeface="Arial" panose="020B0604020202020204" pitchFamily="34" charset="0"/>
              <a:buNone/>
            </a:pPr>
            <a:r>
              <a:rPr lang="fr-FR" sz="1200" dirty="0">
                <a:latin typeface="Source Sans 3" panose="020B0303030403020204" pitchFamily="34" charset="0"/>
              </a:rPr>
              <a:t>Mais un jour, Marguerite commence à ressentir les premiers symptômes. Elle sait ce que cela signifie : </a:t>
            </a:r>
            <a:r>
              <a:rPr lang="fr-CA" sz="1200" dirty="0">
                <a:latin typeface="Source Sans 3" panose="020B0303030403020204" pitchFamily="34" charset="0"/>
              </a:rPr>
              <a:t>elle est contaminée par la peste. </a:t>
            </a:r>
            <a:r>
              <a:rPr lang="fr-FR" sz="1200" dirty="0">
                <a:latin typeface="Source Sans 3" panose="020B0303030403020204" pitchFamily="34" charset="0"/>
              </a:rPr>
              <a:t>Plutôt que de s’apitoyer sur son sort, elle prend une ultime décision héroïque : se retirer immédiatement pour ne pas contaminer ses compagnes. Elle demande à être envoyée à l’hôpital Saint-Louis, destiné aux malades incurables. Elle s’y rend sans un mot de plainte, sans peur, pleine de foi et d’abandon à la Providence. Quelques jours plus tard, elle meurt, à l’âge de 39 ans.</a:t>
            </a:r>
          </a:p>
          <a:p>
            <a:pPr marL="0" indent="0" algn="just">
              <a:buFont typeface="Arial" panose="020B0604020202020204" pitchFamily="34" charset="0"/>
              <a:buNone/>
            </a:pPr>
            <a:r>
              <a:rPr lang="fr-FR" sz="1200" dirty="0">
                <a:latin typeface="Source Sans 3" panose="020B0303030403020204" pitchFamily="34" charset="0"/>
              </a:rPr>
              <a:t>Marguerite est la première Fille de la Charité à donner sa vie dans l’accomplissement de sa mission. Vincent de Paul, profondément marqué par son sacrifice, parlera d’elle comme d’une véritable martyre </a:t>
            </a:r>
            <a:r>
              <a:rPr lang="fr-FR" sz="1200" i="1" dirty="0">
                <a:solidFill>
                  <a:schemeClr val="bg1">
                    <a:lumMod val="50000"/>
                  </a:schemeClr>
                </a:solidFill>
                <a:latin typeface="Source Sans 3" panose="020B0303030403020204" pitchFamily="34" charset="0"/>
              </a:rPr>
              <a:t>: « Une fille viendra de cent lieues ou plus… pour se consacrer à Dieu dans le service des plus abandonnées personnes de la terre. N'est-ce pas aller au martyre ? Oui, sans aucun doute. » </a:t>
            </a:r>
            <a:r>
              <a:rPr lang="fr-FR" sz="1200" dirty="0">
                <a:latin typeface="Source Sans 3" panose="020B0303030403020204" pitchFamily="34" charset="0"/>
              </a:rPr>
              <a:t>(Coste IX, 270).</a:t>
            </a:r>
          </a:p>
        </p:txBody>
      </p:sp>
      <p:sp>
        <p:nvSpPr>
          <p:cNvPr id="8" name="Rectangle 7">
            <a:extLst>
              <a:ext uri="{FF2B5EF4-FFF2-40B4-BE49-F238E27FC236}">
                <a16:creationId xmlns:a16="http://schemas.microsoft.com/office/drawing/2014/main" id="{E10D348D-6711-6374-0969-69CB3A580630}"/>
              </a:ext>
            </a:extLst>
          </p:cNvPr>
          <p:cNvSpPr/>
          <p:nvPr/>
        </p:nvSpPr>
        <p:spPr>
          <a:xfrm>
            <a:off x="12032163" y="1093689"/>
            <a:ext cx="207462" cy="800219"/>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57084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9B3F-A654-9EFB-3DD1-98C8A004A3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04EB20-5111-CC06-F5AD-0B1311DAEB8A}"/>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D. Un martyr de la charité</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9" name="Rectangle 8">
            <a:extLst>
              <a:ext uri="{FF2B5EF4-FFF2-40B4-BE49-F238E27FC236}">
                <a16:creationId xmlns:a16="http://schemas.microsoft.com/office/drawing/2014/main" id="{A0E124F4-3FFD-DBBB-CDB2-38B14BBCC2F6}"/>
              </a:ext>
            </a:extLst>
          </p:cNvPr>
          <p:cNvSpPr/>
          <p:nvPr/>
        </p:nvSpPr>
        <p:spPr>
          <a:xfrm>
            <a:off x="12032163" y="1093689"/>
            <a:ext cx="207462" cy="800219"/>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Espace réservé du numéro de diapositive 6">
            <a:extLst>
              <a:ext uri="{FF2B5EF4-FFF2-40B4-BE49-F238E27FC236}">
                <a16:creationId xmlns:a16="http://schemas.microsoft.com/office/drawing/2014/main" id="{B7860888-C5EB-B783-E4C4-F72FB92B84E6}"/>
              </a:ext>
            </a:extLst>
          </p:cNvPr>
          <p:cNvSpPr>
            <a:spLocks noGrp="1"/>
          </p:cNvSpPr>
          <p:nvPr>
            <p:ph type="sldNum" sz="quarter" idx="4"/>
          </p:nvPr>
        </p:nvSpPr>
        <p:spPr/>
        <p:txBody>
          <a:bodyPr/>
          <a:lstStyle/>
          <a:p>
            <a:fld id="{F7CA2D74-DE0C-FF4C-8CDD-245129106F34}" type="slidenum">
              <a:rPr lang="fr-FR" smtClean="0"/>
              <a:pPr/>
              <a:t>14</a:t>
            </a:fld>
            <a:endParaRPr lang="fr-FR"/>
          </a:p>
        </p:txBody>
      </p:sp>
      <p:sp>
        <p:nvSpPr>
          <p:cNvPr id="6" name="Espace réservé du contenu 2">
            <a:extLst>
              <a:ext uri="{FF2B5EF4-FFF2-40B4-BE49-F238E27FC236}">
                <a16:creationId xmlns:a16="http://schemas.microsoft.com/office/drawing/2014/main" id="{73F46189-4FBC-D068-0880-7488B837AAE3}"/>
              </a:ext>
            </a:extLst>
          </p:cNvPr>
          <p:cNvSpPr txBox="1">
            <a:spLocks/>
          </p:cNvSpPr>
          <p:nvPr/>
        </p:nvSpPr>
        <p:spPr>
          <a:xfrm>
            <a:off x="1128713" y="2368626"/>
            <a:ext cx="10903452" cy="4131325"/>
          </a:xfrm>
          <a:prstGeom prst="rect">
            <a:avLst/>
          </a:prstGeom>
        </p:spPr>
        <p:txBody>
          <a:bodyPr lIns="0" tIns="0" rIns="0" bIns="0" numCol="3"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lgn="just">
              <a:buFont typeface="Arial" panose="020B0604020202020204" pitchFamily="34" charset="0"/>
              <a:buNone/>
            </a:pPr>
            <a:r>
              <a:rPr lang="fr-FR" sz="1200" b="1" dirty="0">
                <a:latin typeface="Source Sans 3" panose="020B0303030403020204" pitchFamily="34" charset="0"/>
              </a:rPr>
              <a:t>Un exemple qui marque l’avenir</a:t>
            </a:r>
          </a:p>
          <a:p>
            <a:pPr marL="0" indent="0" algn="just">
              <a:buFont typeface="Arial" panose="020B0604020202020204" pitchFamily="34" charset="0"/>
              <a:buNone/>
            </a:pPr>
            <a:r>
              <a:rPr lang="fr-FR" sz="1200" dirty="0">
                <a:latin typeface="Source Sans 3" panose="020B0303030403020204" pitchFamily="34" charset="0"/>
              </a:rPr>
              <a:t>La mort de Marguerite bouleverse toutes celles qui l’ont connue. Sa disparition n’est pas une fin : elle devient un modèle, un idéal de service et de don de soi pour toutes celles qui rejoindront plus tard les Filles de la Charité. Dans les mois qui suivent, Vincent et Louise de Marillac prennent une décision capitale : ils organisent officiellement la communauté des Filles de la Charité, en novembre 1633. Marguerite ne verra jamais cette institution naître, mais elle en est l’âme fondatrice. Son sacrifice lui donne une place unique dans l’histoire de la charité chrétienne.</a:t>
            </a:r>
          </a:p>
          <a:p>
            <a:pPr marL="0" indent="0" algn="just">
              <a:buFont typeface="Arial" panose="020B0604020202020204" pitchFamily="34" charset="0"/>
              <a:buNone/>
            </a:pPr>
            <a:r>
              <a:rPr lang="fr-FR" sz="1200" b="1" dirty="0">
                <a:latin typeface="Source Sans 3" panose="020B0303030403020204" pitchFamily="34" charset="0"/>
              </a:rPr>
              <a:t>Un martyre silencieux, mais éclatant</a:t>
            </a:r>
          </a:p>
          <a:p>
            <a:pPr marL="0" indent="0" algn="just">
              <a:buNone/>
            </a:pPr>
            <a:r>
              <a:rPr lang="fr-FR" sz="1200" dirty="0">
                <a:latin typeface="Source Sans 3" panose="020B0303030403020204" pitchFamily="34" charset="0"/>
              </a:rPr>
              <a:t>Marguerite Naseau n’a pas cherché la reconnaissance. Elle n’a jamais prononcé de grand discours, n’a jamais écrit de lettres, , n’a jamais revendiqué d’honneur. Elle a simplement vécu et servi, jusqu’au bout, avec la seule force de son amour pour Dieu et les pauvres. Et c’est ainsi qu’elle est entrée dans l’histoire, non seulement comme la première Fille de la Charité, mais aussi comme un modèle intemporel de charité et de courage.</a:t>
            </a:r>
          </a:p>
        </p:txBody>
      </p:sp>
      <p:sp>
        <p:nvSpPr>
          <p:cNvPr id="3" name="ZoneTexte 2">
            <a:extLst>
              <a:ext uri="{FF2B5EF4-FFF2-40B4-BE49-F238E27FC236}">
                <a16:creationId xmlns:a16="http://schemas.microsoft.com/office/drawing/2014/main" id="{5B7556DA-D8CD-DD45-7AFF-DC74F442B0AA}"/>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2"/>
                </a:solidFill>
                <a:latin typeface="Source Serif 4 14pt" panose="02040603050405020204" pitchFamily="18" charset="0"/>
                <a:ea typeface="Source Serif 4 14pt" panose="02040603050405020204" pitchFamily="18" charset="0"/>
              </a:rPr>
              <a:t>1633</a:t>
            </a:r>
          </a:p>
          <a:p>
            <a:r>
              <a:rPr lang="fr-FR" sz="2400" b="1" dirty="0">
                <a:solidFill>
                  <a:schemeClr val="accent2"/>
                </a:solidFill>
                <a:latin typeface="Source Serif 4 14pt" panose="02040603050405020204" pitchFamily="18" charset="0"/>
                <a:ea typeface="Source Serif 4 14pt" panose="02040603050405020204" pitchFamily="18" charset="0"/>
              </a:rPr>
              <a:t>Face à la peste, un sacrifice héroïque</a:t>
            </a:r>
            <a:endParaRPr lang="fr-FR" sz="2400" b="1" dirty="0">
              <a:solidFill>
                <a:schemeClr val="accent2"/>
              </a:solidFill>
            </a:endParaRPr>
          </a:p>
        </p:txBody>
      </p:sp>
      <p:sp>
        <p:nvSpPr>
          <p:cNvPr id="8" name="ZoneTexte 7">
            <a:extLst>
              <a:ext uri="{FF2B5EF4-FFF2-40B4-BE49-F238E27FC236}">
                <a16:creationId xmlns:a16="http://schemas.microsoft.com/office/drawing/2014/main" id="{1E714252-C4F3-5313-3701-CD371EC08DCF}"/>
              </a:ext>
            </a:extLst>
          </p:cNvPr>
          <p:cNvSpPr txBox="1"/>
          <p:nvPr/>
        </p:nvSpPr>
        <p:spPr>
          <a:xfrm>
            <a:off x="10437538" y="1093688"/>
            <a:ext cx="1594623" cy="800219"/>
          </a:xfrm>
          <a:prstGeom prst="rect">
            <a:avLst/>
          </a:prstGeom>
          <a:solidFill>
            <a:schemeClr val="accent2"/>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39 ans</a:t>
            </a:r>
          </a:p>
        </p:txBody>
      </p:sp>
      <p:sp>
        <p:nvSpPr>
          <p:cNvPr id="12" name="Ellipse 11">
            <a:extLst>
              <a:ext uri="{FF2B5EF4-FFF2-40B4-BE49-F238E27FC236}">
                <a16:creationId xmlns:a16="http://schemas.microsoft.com/office/drawing/2014/main" id="{9087AC46-26CA-A867-A5B2-828A678940B9}"/>
              </a:ext>
            </a:extLst>
          </p:cNvPr>
          <p:cNvSpPr/>
          <p:nvPr/>
        </p:nvSpPr>
        <p:spPr>
          <a:xfrm>
            <a:off x="9524847" y="1093688"/>
            <a:ext cx="800219" cy="8002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6</a:t>
            </a:r>
          </a:p>
        </p:txBody>
      </p:sp>
      <p:sp>
        <p:nvSpPr>
          <p:cNvPr id="15" name="Rectangle 14">
            <a:extLst>
              <a:ext uri="{FF2B5EF4-FFF2-40B4-BE49-F238E27FC236}">
                <a16:creationId xmlns:a16="http://schemas.microsoft.com/office/drawing/2014/main" id="{8707A6E9-B058-DF72-1EED-35C63098D7FA}"/>
              </a:ext>
            </a:extLst>
          </p:cNvPr>
          <p:cNvSpPr/>
          <p:nvPr/>
        </p:nvSpPr>
        <p:spPr>
          <a:xfrm>
            <a:off x="938849" y="-2"/>
            <a:ext cx="6336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Tree>
    <p:extLst>
      <p:ext uri="{BB962C8B-B14F-4D97-AF65-F5344CB8AC3E}">
        <p14:creationId xmlns:p14="http://schemas.microsoft.com/office/powerpoint/2010/main" val="372375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727B9-DA2C-2B8B-E3F3-30EB68D105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5AA748D-3B6F-B610-18A3-7D0FEE9C1C87}"/>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Un héritage spirituel</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4" name="ZoneTexte 3">
            <a:extLst>
              <a:ext uri="{FF2B5EF4-FFF2-40B4-BE49-F238E27FC236}">
                <a16:creationId xmlns:a16="http://schemas.microsoft.com/office/drawing/2014/main" id="{E8844C3E-C662-88CF-5A4E-9317731FAF4E}"/>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A68CB5"/>
                </a:solidFill>
                <a:latin typeface="Source Serif 4 14pt" panose="02040603050405020204" pitchFamily="18" charset="0"/>
                <a:ea typeface="Source Serif 4 14pt" panose="02040603050405020204" pitchFamily="18" charset="0"/>
              </a:rPr>
              <a:t>1633-1655</a:t>
            </a:r>
          </a:p>
          <a:p>
            <a:r>
              <a:rPr lang="fr-FR" sz="2400" b="1" dirty="0">
                <a:solidFill>
                  <a:srgbClr val="A68CB5"/>
                </a:solidFill>
                <a:latin typeface="Source Serif 4 14pt" panose="02040603050405020204" pitchFamily="18" charset="0"/>
                <a:ea typeface="Source Serif 4 14pt" panose="02040603050405020204" pitchFamily="18" charset="0"/>
              </a:rPr>
              <a:t>Elle a montré le chemin aux Filles de la Charité</a:t>
            </a:r>
            <a:endParaRPr lang="fr-FR" sz="2400" b="1" dirty="0">
              <a:solidFill>
                <a:srgbClr val="A68CB5"/>
              </a:solidFill>
            </a:endParaRPr>
          </a:p>
        </p:txBody>
      </p:sp>
      <p:sp>
        <p:nvSpPr>
          <p:cNvPr id="10" name="Rectangle 9">
            <a:extLst>
              <a:ext uri="{FF2B5EF4-FFF2-40B4-BE49-F238E27FC236}">
                <a16:creationId xmlns:a16="http://schemas.microsoft.com/office/drawing/2014/main" id="{8E9C6B38-F7C8-A44E-5B31-B3B9D87E9DAB}"/>
              </a:ext>
            </a:extLst>
          </p:cNvPr>
          <p:cNvSpPr/>
          <p:nvPr/>
        </p:nvSpPr>
        <p:spPr>
          <a:xfrm>
            <a:off x="938849" y="-2"/>
            <a:ext cx="7128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1" name="ZoneTexte 10">
            <a:extLst>
              <a:ext uri="{FF2B5EF4-FFF2-40B4-BE49-F238E27FC236}">
                <a16:creationId xmlns:a16="http://schemas.microsoft.com/office/drawing/2014/main" id="{8FA5D158-C081-10C0-7F96-0B885C54F7C7}"/>
              </a:ext>
            </a:extLst>
          </p:cNvPr>
          <p:cNvSpPr txBox="1"/>
          <p:nvPr/>
        </p:nvSpPr>
        <p:spPr>
          <a:xfrm>
            <a:off x="10437538" y="1093688"/>
            <a:ext cx="1594623" cy="800219"/>
          </a:xfrm>
          <a:prstGeom prst="rect">
            <a:avLst/>
          </a:prstGeom>
          <a:solidFill>
            <a:srgbClr val="A68CB5"/>
          </a:solidFill>
        </p:spPr>
        <p:txBody>
          <a:bodyPr wrap="square" lIns="0" tIns="0" rIns="0" bIns="7200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Épisode</a:t>
            </a:r>
          </a:p>
          <a:p>
            <a:pPr algn="ctr">
              <a:lnSpc>
                <a:spcPts val="2400"/>
              </a:lnSpc>
            </a:pPr>
            <a:r>
              <a:rPr lang="fr-FR" sz="2200" b="1" dirty="0">
                <a:solidFill>
                  <a:schemeClr val="bg1"/>
                </a:solidFill>
                <a:latin typeface="Source Serif 4 14pt" panose="02040603050405020204" pitchFamily="18" charset="0"/>
                <a:ea typeface="Source Serif 4 14pt" panose="02040603050405020204" pitchFamily="18" charset="0"/>
              </a:rPr>
              <a:t>posthume</a:t>
            </a:r>
          </a:p>
        </p:txBody>
      </p:sp>
      <p:sp>
        <p:nvSpPr>
          <p:cNvPr id="5" name="Ellipse 4">
            <a:extLst>
              <a:ext uri="{FF2B5EF4-FFF2-40B4-BE49-F238E27FC236}">
                <a16:creationId xmlns:a16="http://schemas.microsoft.com/office/drawing/2014/main" id="{B2EF1108-0BE0-E7C2-EB8D-6EB51D2E3C28}"/>
              </a:ext>
            </a:extLst>
          </p:cNvPr>
          <p:cNvSpPr/>
          <p:nvPr/>
        </p:nvSpPr>
        <p:spPr>
          <a:xfrm>
            <a:off x="9524847" y="1093688"/>
            <a:ext cx="800219" cy="800219"/>
          </a:xfrm>
          <a:prstGeom prst="ellipse">
            <a:avLst/>
          </a:prstGeom>
          <a:solidFill>
            <a:srgbClr val="A68CB5"/>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7</a:t>
            </a:r>
          </a:p>
        </p:txBody>
      </p:sp>
      <p:sp>
        <p:nvSpPr>
          <p:cNvPr id="7" name="Espace réservé du numéro de diapositive 6">
            <a:extLst>
              <a:ext uri="{FF2B5EF4-FFF2-40B4-BE49-F238E27FC236}">
                <a16:creationId xmlns:a16="http://schemas.microsoft.com/office/drawing/2014/main" id="{89D3E14A-1F2A-C1E4-2B2D-131347C5C4B9}"/>
              </a:ext>
            </a:extLst>
          </p:cNvPr>
          <p:cNvSpPr>
            <a:spLocks noGrp="1"/>
          </p:cNvSpPr>
          <p:nvPr>
            <p:ph type="sldNum" sz="quarter" idx="4"/>
          </p:nvPr>
        </p:nvSpPr>
        <p:spPr/>
        <p:txBody>
          <a:bodyPr/>
          <a:lstStyle/>
          <a:p>
            <a:fld id="{F7CA2D74-DE0C-FF4C-8CDD-245129106F34}" type="slidenum">
              <a:rPr lang="fr-FR" smtClean="0"/>
              <a:pPr/>
              <a:t>15</a:t>
            </a:fld>
            <a:endParaRPr lang="fr-FR"/>
          </a:p>
        </p:txBody>
      </p:sp>
      <p:sp>
        <p:nvSpPr>
          <p:cNvPr id="6" name="Espace réservé du contenu 2">
            <a:extLst>
              <a:ext uri="{FF2B5EF4-FFF2-40B4-BE49-F238E27FC236}">
                <a16:creationId xmlns:a16="http://schemas.microsoft.com/office/drawing/2014/main" id="{237E5C1F-3FF7-5114-C9CE-020E52BE4C4E}"/>
              </a:ext>
            </a:extLst>
          </p:cNvPr>
          <p:cNvSpPr txBox="1">
            <a:spLocks/>
          </p:cNvSpPr>
          <p:nvPr/>
        </p:nvSpPr>
        <p:spPr>
          <a:xfrm>
            <a:off x="1128713" y="2368626"/>
            <a:ext cx="10903452" cy="4208444"/>
          </a:xfrm>
          <a:prstGeom prst="rect">
            <a:avLst/>
          </a:prstGeom>
        </p:spPr>
        <p:txBody>
          <a:bodyPr lIns="0" tIns="0" rIns="0" bIns="0" numCol="3"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lgn="just">
              <a:buFont typeface="Arial" panose="020B0604020202020204" pitchFamily="34" charset="0"/>
              <a:buNone/>
            </a:pPr>
            <a:r>
              <a:rPr lang="fr-FR" sz="1200" dirty="0">
                <a:latin typeface="Source Sans 3" panose="020B0303030403020204" pitchFamily="34" charset="0"/>
              </a:rPr>
              <a:t>La mort de Marguerite Naseau en 1633, bien que tragique, marque un tournant décisif dans l'histoire des Filles de la Charité. Son engagement, son humilité et son sacrifice ultime deviennent une référence pour toutes celles qui la suivront. Au fil des années, son exemple façonne l'esprit et la mission de la Compagnie, structurée peu à peu par Saint Vincent de Paul et Louise de Marillac après son décès. Marguerite a montré le chemin, et c'est dans son sillage que la communauté va croître, s'organiser et se déployer à travers la France et le monde.</a:t>
            </a:r>
          </a:p>
          <a:p>
            <a:pPr marL="0" indent="0" algn="just">
              <a:buFont typeface="Arial" panose="020B0604020202020204" pitchFamily="34" charset="0"/>
              <a:buNone/>
            </a:pPr>
            <a:r>
              <a:rPr lang="fr-FR" sz="1200" b="1" dirty="0">
                <a:latin typeface="Source Sans 3" panose="020B0303030403020204" pitchFamily="34" charset="0"/>
              </a:rPr>
              <a:t>Une fondation enracinée dans son exemple</a:t>
            </a:r>
          </a:p>
          <a:p>
            <a:pPr marL="0" indent="0" algn="just">
              <a:buFont typeface="Arial" panose="020B0604020202020204" pitchFamily="34" charset="0"/>
              <a:buNone/>
            </a:pPr>
            <a:r>
              <a:rPr lang="fr-FR" sz="1200" dirty="0">
                <a:latin typeface="Source Sans 3" panose="020B0303030403020204" pitchFamily="34" charset="0"/>
              </a:rPr>
              <a:t>Vincent et Louise de Marillac réunissent en novembre 1633 un premier groupe de jeunes filles désireuses de consacrer leur vie aux pauvres, comme si un chemin s’était tracé à travers Marguerite pour conduire à cette fondation. Elle n'a pas vécu assez longtemps pour voir cette communauté prendre forme, mais son modèle en devient l’âme. L’idée que Marguerite a ouvert un chemin pour toutes les autres s’impose naturellement. Elle a vécu le service avec simplicité et courage, sans jamais revendiquer d’honneur, et c’est cette humilité qui devient l’idéal à atteindre pour les premières Filles de la Charité. Un modèle pour les nouvelles générations de Filles de la Charité.</a:t>
            </a:r>
          </a:p>
          <a:p>
            <a:pPr marL="0" indent="0" algn="just">
              <a:buFont typeface="Arial" panose="020B0604020202020204" pitchFamily="34" charset="0"/>
              <a:buNone/>
            </a:pPr>
            <a:r>
              <a:rPr lang="fr-CA" sz="1200" b="1" dirty="0">
                <a:latin typeface="Source Sans 3" panose="020B0303030403020204" pitchFamily="34" charset="0"/>
              </a:rPr>
              <a:t>Un modèle pour les nouvelles générations de Filles de la Charité</a:t>
            </a:r>
            <a:endParaRPr lang="fr-FR" sz="1200" b="1" dirty="0">
              <a:latin typeface="Source Sans 3" panose="020B0303030403020204" pitchFamily="34" charset="0"/>
            </a:endParaRPr>
          </a:p>
          <a:p>
            <a:pPr marL="0" indent="0" algn="just">
              <a:buFont typeface="Arial" panose="020B0604020202020204" pitchFamily="34" charset="0"/>
              <a:buNone/>
            </a:pPr>
            <a:r>
              <a:rPr lang="fr-FR" sz="1200" dirty="0">
                <a:latin typeface="Source Sans 3" panose="020B0303030403020204" pitchFamily="34" charset="0"/>
              </a:rPr>
              <a:t>Entre 1633 et 1648, la Compagnie des Filles de la Charité connaît un essor remarquable. De jeunes paysannes, souvent analphabètes et issues des mêmes milieux que Marguerite, viennent grossir les rangs de la communauté. Louise de Marillac, qui supervise leur formation, leur parle souvent de Marguerite, utilisant son exemple de foi, d’humilité et de simplicité pour leur inculquer l'esprit du service des pauvres. Les jeunes filles qui rejoignent la communauté s'identifient à elle. Marguerite leur prouve qu'une simple vachère, sans formation, peut accomplir de grandes choses si elle est animée par la foi et l'amour du prochain. Là où d'autres auraient vu des limites, Marguerite a tracé une route.</a:t>
            </a:r>
          </a:p>
          <a:p>
            <a:pPr marL="0" indent="0" algn="just">
              <a:buFont typeface="Arial" panose="020B0604020202020204" pitchFamily="34" charset="0"/>
              <a:buNone/>
            </a:pPr>
            <a:r>
              <a:rPr lang="fr-FR" sz="1200" b="1" dirty="0">
                <a:latin typeface="Source Sans 3" panose="020B0303030403020204" pitchFamily="34" charset="0"/>
              </a:rPr>
              <a:t>Une mémoire vivante pour surmonter les épreuves</a:t>
            </a:r>
          </a:p>
          <a:p>
            <a:pPr marL="0" indent="0" algn="just">
              <a:buFont typeface="Arial" panose="020B0604020202020204" pitchFamily="34" charset="0"/>
              <a:buNone/>
            </a:pPr>
            <a:r>
              <a:rPr lang="fr-FR" sz="1200" dirty="0">
                <a:latin typeface="Source Sans 3" panose="020B0303030403020204" pitchFamily="34" charset="0"/>
              </a:rPr>
              <a:t>Les premières années de la Compagnie des Filles de la Charité ne sont pas exemptes de difficultés. Le travail auprès des malades et des pauvres est grossier, éprouvant physiquement et moralement. Dans les moments de doute ou d'épuisement, l'histoire de Marguerite devient une source de consolation et de force pour les premières sœurs. Vincent de Paul, dans plusieurs conférences, revient souvent sur son martyre de charité, rappelant aux Filles de la Charité que le don de soi est au cœur de leur vocation </a:t>
            </a:r>
            <a:r>
              <a:rPr lang="fr-FR" sz="1200" i="1" dirty="0">
                <a:solidFill>
                  <a:schemeClr val="bg1">
                    <a:lumMod val="50000"/>
                  </a:schemeClr>
                </a:solidFill>
                <a:latin typeface="Source Sans 3" panose="020B0303030403020204" pitchFamily="34" charset="0"/>
              </a:rPr>
              <a:t>: « Regardons-les [les sœurs] comme martyres de Jésus-Christ, puisqu'elles servent le prochain pour son amour. Et vous, mes filles, suivez cet exemple avec courage. » </a:t>
            </a:r>
            <a:r>
              <a:rPr lang="fr-FR" sz="1200" dirty="0">
                <a:latin typeface="Source Sans 3" panose="020B0303030403020204" pitchFamily="34" charset="0"/>
              </a:rPr>
              <a:t>(Coste IX, 270). </a:t>
            </a:r>
          </a:p>
          <a:p>
            <a:pPr marL="0" indent="0" algn="just">
              <a:buFont typeface="Arial" panose="020B0604020202020204" pitchFamily="34" charset="0"/>
              <a:buNone/>
            </a:pPr>
            <a:r>
              <a:rPr lang="fr-FR" sz="1200" dirty="0">
                <a:latin typeface="Source Sans 3" panose="020B0303030403020204" pitchFamily="34" charset="0"/>
              </a:rPr>
              <a:t>Marguerite n'a pas laissé d'écrits, mais son héritage se transmet de génération en génération, à travers le témoignage de ses actes.</a:t>
            </a:r>
          </a:p>
        </p:txBody>
      </p:sp>
      <p:sp>
        <p:nvSpPr>
          <p:cNvPr id="8" name="Rectangle 7">
            <a:extLst>
              <a:ext uri="{FF2B5EF4-FFF2-40B4-BE49-F238E27FC236}">
                <a16:creationId xmlns:a16="http://schemas.microsoft.com/office/drawing/2014/main" id="{68296D92-7C28-BED7-58CF-DF66F199D301}"/>
              </a:ext>
            </a:extLst>
          </p:cNvPr>
          <p:cNvSpPr/>
          <p:nvPr/>
        </p:nvSpPr>
        <p:spPr>
          <a:xfrm>
            <a:off x="12032163" y="1093689"/>
            <a:ext cx="207462" cy="800219"/>
          </a:xfrm>
          <a:prstGeom prst="rect">
            <a:avLst/>
          </a:prstGeom>
          <a:solidFill>
            <a:srgbClr val="A68CB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81452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727B9-DA2C-2B8B-E3F3-30EB68D105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5AA748D-3B6F-B610-18A3-7D0FEE9C1C87}"/>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E. Un héritage spirituel</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7" name="Espace réservé du numéro de diapositive 6">
            <a:extLst>
              <a:ext uri="{FF2B5EF4-FFF2-40B4-BE49-F238E27FC236}">
                <a16:creationId xmlns:a16="http://schemas.microsoft.com/office/drawing/2014/main" id="{89D3E14A-1F2A-C1E4-2B2D-131347C5C4B9}"/>
              </a:ext>
            </a:extLst>
          </p:cNvPr>
          <p:cNvSpPr>
            <a:spLocks noGrp="1"/>
          </p:cNvSpPr>
          <p:nvPr>
            <p:ph type="sldNum" sz="quarter" idx="4"/>
          </p:nvPr>
        </p:nvSpPr>
        <p:spPr/>
        <p:txBody>
          <a:bodyPr/>
          <a:lstStyle/>
          <a:p>
            <a:fld id="{F7CA2D74-DE0C-FF4C-8CDD-245129106F34}" type="slidenum">
              <a:rPr lang="fr-FR" smtClean="0"/>
              <a:pPr/>
              <a:t>16</a:t>
            </a:fld>
            <a:endParaRPr lang="fr-FR"/>
          </a:p>
        </p:txBody>
      </p:sp>
      <p:sp>
        <p:nvSpPr>
          <p:cNvPr id="6" name="Espace réservé du contenu 2">
            <a:extLst>
              <a:ext uri="{FF2B5EF4-FFF2-40B4-BE49-F238E27FC236}">
                <a16:creationId xmlns:a16="http://schemas.microsoft.com/office/drawing/2014/main" id="{237E5C1F-3FF7-5114-C9CE-020E52BE4C4E}"/>
              </a:ext>
            </a:extLst>
          </p:cNvPr>
          <p:cNvSpPr txBox="1">
            <a:spLocks/>
          </p:cNvSpPr>
          <p:nvPr/>
        </p:nvSpPr>
        <p:spPr>
          <a:xfrm>
            <a:off x="1128713" y="2368626"/>
            <a:ext cx="10903452" cy="4208444"/>
          </a:xfrm>
          <a:prstGeom prst="rect">
            <a:avLst/>
          </a:prstGeom>
        </p:spPr>
        <p:txBody>
          <a:bodyPr lIns="0" tIns="0" rIns="0" bIns="0" numCol="3"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lgn="just">
              <a:buFont typeface="Arial" panose="020B0604020202020204" pitchFamily="34" charset="0"/>
              <a:buNone/>
            </a:pPr>
            <a:r>
              <a:rPr lang="fr-FR" sz="1200" b="1" dirty="0">
                <a:latin typeface="Source Sans 3" panose="020B0303030403020204" pitchFamily="34" charset="0"/>
              </a:rPr>
              <a:t>Un élan qui dépasse son époque</a:t>
            </a:r>
          </a:p>
          <a:p>
            <a:pPr marL="0" indent="0" algn="just">
              <a:buFont typeface="Arial" panose="020B0604020202020204" pitchFamily="34" charset="0"/>
              <a:buNone/>
            </a:pPr>
            <a:r>
              <a:rPr lang="fr-FR" sz="1200" dirty="0">
                <a:latin typeface="Source Sans 3" panose="020B0303030403020204" pitchFamily="34" charset="0"/>
              </a:rPr>
              <a:t>Entre 1633 et 1648, la Compagnie ne cesse de croître. Marguerite, bien que décédée, continue d'inspirer et de guider ce mouvement. Chaque nouvelle Fille de la Charité s'engage dans une mission imprégnée de son exemple. Marguerite demeure une figure fondatrice, une présence discrète mais essentielle, dont la vie et le sacrifice continuent d’inspirer et de guider les générations suivantes.</a:t>
            </a:r>
            <a:r>
              <a:rPr lang="fr-CA" sz="1200" dirty="0">
                <a:latin typeface="Source Sans 3" panose="020B0303030403020204" pitchFamily="34" charset="0"/>
              </a:rPr>
              <a:t> </a:t>
            </a:r>
          </a:p>
          <a:p>
            <a:pPr marL="0" indent="0" algn="just">
              <a:buFont typeface="Arial" panose="020B0604020202020204" pitchFamily="34" charset="0"/>
              <a:buNone/>
            </a:pPr>
            <a:r>
              <a:rPr lang="fr-CA" sz="1200" dirty="0">
                <a:latin typeface="Source Sans 3" panose="020B0303030403020204" pitchFamily="34" charset="0"/>
              </a:rPr>
              <a:t>En août 1655, Vincent et Louise rassemblent les sœurs pour leur lire le document d’approbation de la Compagnie des Filles de la Charité par le cardinal de Retz. C’est un événement très important dans les débuts de la Compagnie ; nous sommes le 8 août, et Vincent évoque Marguerite, la proposant comme modèle de fidélité, juste avant la lecture du document d’approbation, signé à Rome le 18 janvier 1655, qui approuve également les Règles. Le saint résume alors les origines de la Compagnie en ces termes : </a:t>
            </a:r>
            <a:r>
              <a:rPr lang="fr-CA" sz="1200" i="1" dirty="0">
                <a:solidFill>
                  <a:schemeClr val="bg1">
                    <a:lumMod val="50000"/>
                  </a:schemeClr>
                </a:solidFill>
                <a:latin typeface="Source Sans 3" panose="020B0303030403020204" pitchFamily="34" charset="0"/>
              </a:rPr>
              <a:t>« La première d’entre elles (Marguerite) est morte de la peste à Saint-Louis, pour avoir, par charité, laissé une femme pestiférée dormir dans sa chambre. Ces jeunes filles avaient des Règles et les ont toujours observées. Au début, la Compagnie était une petite boule de neige, mais cette petite Compagnie a grandi et est devenue si agréable à Dieu qu’on peut dire avec certitude que c’est le doigt de Dieu qui a fait cette œuvre, car elle s’étend partout. » </a:t>
            </a:r>
            <a:r>
              <a:rPr lang="fr-CA" sz="1200" dirty="0">
                <a:latin typeface="Source Sans 3" panose="020B0303030403020204" pitchFamily="34" charset="0"/>
              </a:rPr>
              <a:t>(Coste IX, 731) </a:t>
            </a:r>
            <a:endParaRPr lang="fr-FR" sz="1200" dirty="0">
              <a:latin typeface="Source Sans 3" panose="020B0303030403020204" pitchFamily="34" charset="0"/>
            </a:endParaRPr>
          </a:p>
          <a:p>
            <a:pPr marL="0" indent="0" algn="just">
              <a:buFont typeface="Arial" panose="020B0604020202020204" pitchFamily="34" charset="0"/>
              <a:buNone/>
            </a:pPr>
            <a:endParaRPr lang="fr-FR" sz="1200" dirty="0">
              <a:latin typeface="Source Sans 3" panose="020B0303030403020204" pitchFamily="34" charset="0"/>
            </a:endParaRPr>
          </a:p>
        </p:txBody>
      </p:sp>
      <p:sp>
        <p:nvSpPr>
          <p:cNvPr id="3" name="ZoneTexte 2">
            <a:extLst>
              <a:ext uri="{FF2B5EF4-FFF2-40B4-BE49-F238E27FC236}">
                <a16:creationId xmlns:a16="http://schemas.microsoft.com/office/drawing/2014/main" id="{7B843547-85B1-F19F-4A76-4D7471485B64}"/>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A68CB5"/>
                </a:solidFill>
                <a:latin typeface="Source Serif 4 14pt" panose="02040603050405020204" pitchFamily="18" charset="0"/>
                <a:ea typeface="Source Serif 4 14pt" panose="02040603050405020204" pitchFamily="18" charset="0"/>
              </a:rPr>
              <a:t>1633-1648</a:t>
            </a:r>
          </a:p>
          <a:p>
            <a:r>
              <a:rPr lang="fr-FR" sz="2400" b="1" dirty="0">
                <a:solidFill>
                  <a:srgbClr val="A68CB5"/>
                </a:solidFill>
                <a:latin typeface="Source Serif 4 14pt" panose="02040603050405020204" pitchFamily="18" charset="0"/>
                <a:ea typeface="Source Serif 4 14pt" panose="02040603050405020204" pitchFamily="18" charset="0"/>
              </a:rPr>
              <a:t>Elle a montré le chemin aux Filles de la Charité</a:t>
            </a:r>
            <a:endParaRPr lang="fr-FR" sz="2400" b="1" dirty="0">
              <a:solidFill>
                <a:srgbClr val="A68CB5"/>
              </a:solidFill>
            </a:endParaRPr>
          </a:p>
        </p:txBody>
      </p:sp>
      <p:sp>
        <p:nvSpPr>
          <p:cNvPr id="8" name="ZoneTexte 7">
            <a:extLst>
              <a:ext uri="{FF2B5EF4-FFF2-40B4-BE49-F238E27FC236}">
                <a16:creationId xmlns:a16="http://schemas.microsoft.com/office/drawing/2014/main" id="{676B5825-8B4F-CB40-1225-8057B0B11FDB}"/>
              </a:ext>
            </a:extLst>
          </p:cNvPr>
          <p:cNvSpPr txBox="1"/>
          <p:nvPr/>
        </p:nvSpPr>
        <p:spPr>
          <a:xfrm>
            <a:off x="10437538" y="1093688"/>
            <a:ext cx="1594623" cy="800219"/>
          </a:xfrm>
          <a:prstGeom prst="rect">
            <a:avLst/>
          </a:prstGeom>
          <a:solidFill>
            <a:srgbClr val="A68CB5"/>
          </a:solidFill>
        </p:spPr>
        <p:txBody>
          <a:bodyPr wrap="square" lIns="0" tIns="0" rIns="0" bIns="7200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Épisode</a:t>
            </a:r>
          </a:p>
          <a:p>
            <a:pPr algn="ctr">
              <a:lnSpc>
                <a:spcPts val="2400"/>
              </a:lnSpc>
            </a:pPr>
            <a:r>
              <a:rPr lang="fr-FR" sz="2200" b="1" dirty="0">
                <a:solidFill>
                  <a:schemeClr val="bg1"/>
                </a:solidFill>
                <a:latin typeface="Source Serif 4 14pt" panose="02040603050405020204" pitchFamily="18" charset="0"/>
                <a:ea typeface="Source Serif 4 14pt" panose="02040603050405020204" pitchFamily="18" charset="0"/>
              </a:rPr>
              <a:t>posthume</a:t>
            </a:r>
          </a:p>
        </p:txBody>
      </p:sp>
      <p:sp>
        <p:nvSpPr>
          <p:cNvPr id="12" name="Ellipse 11">
            <a:extLst>
              <a:ext uri="{FF2B5EF4-FFF2-40B4-BE49-F238E27FC236}">
                <a16:creationId xmlns:a16="http://schemas.microsoft.com/office/drawing/2014/main" id="{1D275793-CCA8-3419-762F-5E5267F898AC}"/>
              </a:ext>
            </a:extLst>
          </p:cNvPr>
          <p:cNvSpPr/>
          <p:nvPr/>
        </p:nvSpPr>
        <p:spPr>
          <a:xfrm>
            <a:off x="9524847" y="1093688"/>
            <a:ext cx="800219" cy="800219"/>
          </a:xfrm>
          <a:prstGeom prst="ellipse">
            <a:avLst/>
          </a:prstGeom>
          <a:solidFill>
            <a:srgbClr val="A68CB5"/>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7</a:t>
            </a:r>
          </a:p>
        </p:txBody>
      </p:sp>
      <p:sp>
        <p:nvSpPr>
          <p:cNvPr id="13" name="Rectangle 12">
            <a:extLst>
              <a:ext uri="{FF2B5EF4-FFF2-40B4-BE49-F238E27FC236}">
                <a16:creationId xmlns:a16="http://schemas.microsoft.com/office/drawing/2014/main" id="{C3C8ACE3-97E2-9ADE-E707-307B7BB19586}"/>
              </a:ext>
            </a:extLst>
          </p:cNvPr>
          <p:cNvSpPr/>
          <p:nvPr/>
        </p:nvSpPr>
        <p:spPr>
          <a:xfrm>
            <a:off x="12032163" y="1093689"/>
            <a:ext cx="207462" cy="800219"/>
          </a:xfrm>
          <a:prstGeom prst="rect">
            <a:avLst/>
          </a:prstGeom>
          <a:solidFill>
            <a:srgbClr val="A68CB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13">
            <a:extLst>
              <a:ext uri="{FF2B5EF4-FFF2-40B4-BE49-F238E27FC236}">
                <a16:creationId xmlns:a16="http://schemas.microsoft.com/office/drawing/2014/main" id="{1DA0B7E1-3F2A-02FA-6602-3CF25399FD38}"/>
              </a:ext>
            </a:extLst>
          </p:cNvPr>
          <p:cNvSpPr/>
          <p:nvPr/>
        </p:nvSpPr>
        <p:spPr>
          <a:xfrm>
            <a:off x="938849" y="-2"/>
            <a:ext cx="7128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Tree>
    <p:extLst>
      <p:ext uri="{BB962C8B-B14F-4D97-AF65-F5344CB8AC3E}">
        <p14:creationId xmlns:p14="http://schemas.microsoft.com/office/powerpoint/2010/main" val="158078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1CEB-8D1D-22F1-5662-E324C350E2E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4F477140-B46D-2C34-6E21-64A4D46A8442}"/>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A68CB5"/>
                </a:solidFill>
                <a:latin typeface="Source Serif 4 14pt" panose="02040603050405020204" pitchFamily="18" charset="0"/>
                <a:ea typeface="Source Serif 4 14pt" panose="02040603050405020204" pitchFamily="18" charset="0"/>
              </a:rPr>
              <a:t>XVII</a:t>
            </a:r>
            <a:r>
              <a:rPr lang="fr-FR" sz="2800" b="1" baseline="30000" dirty="0">
                <a:solidFill>
                  <a:srgbClr val="A68CB5"/>
                </a:solidFill>
                <a:latin typeface="Source Serif 4 14pt" panose="02040603050405020204" pitchFamily="18" charset="0"/>
                <a:ea typeface="Source Serif 4 14pt" panose="02040603050405020204" pitchFamily="18" charset="0"/>
              </a:rPr>
              <a:t>e</a:t>
            </a:r>
            <a:r>
              <a:rPr lang="fr-FR" sz="2800" b="1" dirty="0">
                <a:solidFill>
                  <a:srgbClr val="A68CB5"/>
                </a:solidFill>
                <a:latin typeface="Source Serif 4 14pt" panose="02040603050405020204" pitchFamily="18" charset="0"/>
                <a:ea typeface="Source Serif 4 14pt" panose="02040603050405020204" pitchFamily="18" charset="0"/>
              </a:rPr>
              <a:t>-XX</a:t>
            </a:r>
            <a:r>
              <a:rPr lang="fr-FR" sz="2800" b="1" baseline="30000" dirty="0">
                <a:solidFill>
                  <a:srgbClr val="A68CB5"/>
                </a:solidFill>
                <a:latin typeface="Source Serif 4 14pt" panose="02040603050405020204" pitchFamily="18" charset="0"/>
                <a:ea typeface="Source Serif 4 14pt" panose="02040603050405020204" pitchFamily="18" charset="0"/>
              </a:rPr>
              <a:t>e</a:t>
            </a:r>
            <a:r>
              <a:rPr lang="fr-FR" sz="2800" b="1" dirty="0">
                <a:solidFill>
                  <a:srgbClr val="A68CB5"/>
                </a:solidFill>
                <a:latin typeface="Source Serif 4 14pt" panose="02040603050405020204" pitchFamily="18" charset="0"/>
                <a:ea typeface="Source Serif 4 14pt" panose="02040603050405020204" pitchFamily="18" charset="0"/>
              </a:rPr>
              <a:t> siècles</a:t>
            </a:r>
          </a:p>
          <a:p>
            <a:r>
              <a:rPr lang="fr-FR" sz="2400" b="1" dirty="0">
                <a:solidFill>
                  <a:srgbClr val="A68CB5"/>
                </a:solidFill>
                <a:latin typeface="Source Serif 4 14pt" panose="02040603050405020204" pitchFamily="18" charset="0"/>
                <a:ea typeface="Source Serif 4 14pt" panose="02040603050405020204" pitchFamily="18" charset="0"/>
              </a:rPr>
              <a:t>Marguerite, modèle de sainteté</a:t>
            </a:r>
            <a:endParaRPr lang="fr-FR" sz="2400" b="1" dirty="0">
              <a:solidFill>
                <a:srgbClr val="A68CB5"/>
              </a:solidFill>
            </a:endParaRPr>
          </a:p>
        </p:txBody>
      </p:sp>
      <p:sp>
        <p:nvSpPr>
          <p:cNvPr id="10" name="Rectangle 9">
            <a:extLst>
              <a:ext uri="{FF2B5EF4-FFF2-40B4-BE49-F238E27FC236}">
                <a16:creationId xmlns:a16="http://schemas.microsoft.com/office/drawing/2014/main" id="{5E62B5EE-A695-AD40-AFD6-D3F9A13FC469}"/>
              </a:ext>
            </a:extLst>
          </p:cNvPr>
          <p:cNvSpPr/>
          <p:nvPr/>
        </p:nvSpPr>
        <p:spPr>
          <a:xfrm>
            <a:off x="938848" y="-2"/>
            <a:ext cx="792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0FBFBF7D-C49A-3356-9813-223F8873613A}"/>
              </a:ext>
            </a:extLst>
          </p:cNvPr>
          <p:cNvSpPr/>
          <p:nvPr/>
        </p:nvSpPr>
        <p:spPr>
          <a:xfrm>
            <a:off x="9524847" y="1093688"/>
            <a:ext cx="800219" cy="800219"/>
          </a:xfrm>
          <a:prstGeom prst="ellipse">
            <a:avLst/>
          </a:prstGeom>
          <a:solidFill>
            <a:srgbClr val="A68CB5"/>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8</a:t>
            </a:r>
          </a:p>
        </p:txBody>
      </p:sp>
      <p:sp>
        <p:nvSpPr>
          <p:cNvPr id="7" name="Espace réservé du numéro de diapositive 6">
            <a:extLst>
              <a:ext uri="{FF2B5EF4-FFF2-40B4-BE49-F238E27FC236}">
                <a16:creationId xmlns:a16="http://schemas.microsoft.com/office/drawing/2014/main" id="{D1862F7A-20D0-EF88-FC03-695F5DF35A4C}"/>
              </a:ext>
            </a:extLst>
          </p:cNvPr>
          <p:cNvSpPr>
            <a:spLocks noGrp="1"/>
          </p:cNvSpPr>
          <p:nvPr>
            <p:ph type="sldNum" sz="quarter" idx="4"/>
          </p:nvPr>
        </p:nvSpPr>
        <p:spPr/>
        <p:txBody>
          <a:bodyPr/>
          <a:lstStyle/>
          <a:p>
            <a:fld id="{F7CA2D74-DE0C-FF4C-8CDD-245129106F34}" type="slidenum">
              <a:rPr lang="fr-FR" smtClean="0"/>
              <a:pPr/>
              <a:t>17</a:t>
            </a:fld>
            <a:endParaRPr lang="fr-FR"/>
          </a:p>
        </p:txBody>
      </p:sp>
      <p:sp>
        <p:nvSpPr>
          <p:cNvPr id="6" name="ZoneTexte 5">
            <a:extLst>
              <a:ext uri="{FF2B5EF4-FFF2-40B4-BE49-F238E27FC236}">
                <a16:creationId xmlns:a16="http://schemas.microsoft.com/office/drawing/2014/main" id="{C7AFEFB4-4380-100C-9321-A72971DADB75}"/>
              </a:ext>
            </a:extLst>
          </p:cNvPr>
          <p:cNvSpPr txBox="1"/>
          <p:nvPr/>
        </p:nvSpPr>
        <p:spPr>
          <a:xfrm>
            <a:off x="10437538" y="1093688"/>
            <a:ext cx="1594623" cy="800219"/>
          </a:xfrm>
          <a:prstGeom prst="rect">
            <a:avLst/>
          </a:prstGeom>
          <a:solidFill>
            <a:srgbClr val="A68CB5"/>
          </a:solidFill>
        </p:spPr>
        <p:txBody>
          <a:bodyPr wrap="square" lIns="0" tIns="0" rIns="0" bIns="7200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Épisode</a:t>
            </a:r>
          </a:p>
          <a:p>
            <a:pPr algn="ctr">
              <a:lnSpc>
                <a:spcPts val="2400"/>
              </a:lnSpc>
            </a:pPr>
            <a:r>
              <a:rPr lang="fr-FR" sz="2200" b="1" dirty="0">
                <a:solidFill>
                  <a:schemeClr val="bg1"/>
                </a:solidFill>
                <a:latin typeface="Source Serif 4 14pt" panose="02040603050405020204" pitchFamily="18" charset="0"/>
                <a:ea typeface="Source Serif 4 14pt" panose="02040603050405020204" pitchFamily="18" charset="0"/>
              </a:rPr>
              <a:t>posthume</a:t>
            </a:r>
          </a:p>
        </p:txBody>
      </p:sp>
      <p:sp>
        <p:nvSpPr>
          <p:cNvPr id="8" name="Espace réservé du contenu 2">
            <a:extLst>
              <a:ext uri="{FF2B5EF4-FFF2-40B4-BE49-F238E27FC236}">
                <a16:creationId xmlns:a16="http://schemas.microsoft.com/office/drawing/2014/main" id="{9B634598-42C4-7380-3C6A-E36B098B3CBF}"/>
              </a:ext>
            </a:extLst>
          </p:cNvPr>
          <p:cNvSpPr txBox="1">
            <a:spLocks/>
          </p:cNvSpPr>
          <p:nvPr/>
        </p:nvSpPr>
        <p:spPr>
          <a:xfrm>
            <a:off x="1128713" y="2368626"/>
            <a:ext cx="10903452" cy="4208444"/>
          </a:xfrm>
          <a:prstGeom prst="rect">
            <a:avLst/>
          </a:prstGeom>
        </p:spPr>
        <p:txBody>
          <a:bodyPr lIns="0" tIns="0" rIns="0" bIns="0" numCol="3"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lgn="just">
              <a:buFont typeface="Arial" panose="020B0604020202020204" pitchFamily="34" charset="0"/>
              <a:buNone/>
            </a:pPr>
            <a:r>
              <a:rPr lang="fr-FR" sz="1200" dirty="0">
                <a:latin typeface="Source Sans 3" panose="020B0303030403020204" pitchFamily="34" charset="0"/>
              </a:rPr>
              <a:t>Si Marguerite Naseau n'a jamais été canonisée, son exemple de charité, d'humilité et de service a marqué l'histoire des Filles de la Charité et de la Famille Vincentienne. Dès sa mort, sa mémoire est honorée comme celle d'une sainte au sein de la communauté, et son influence traverse les siècles. Son martyre de la charité, reconnu par Vincent de Paul et Louise de Marillac, devient un modèle pour les générations futures. Au fil du temps, son souvenir s'ancre profondément dans l'identité des Filles de la Charité, qui voient en elle l'incarnation de leur vocation.</a:t>
            </a:r>
          </a:p>
          <a:p>
            <a:pPr marL="0" indent="0" algn="just">
              <a:buFont typeface="Arial" panose="020B0604020202020204" pitchFamily="34" charset="0"/>
              <a:buNone/>
            </a:pPr>
            <a:r>
              <a:rPr lang="fr-FR" sz="1200" b="1" dirty="0">
                <a:latin typeface="Source Sans 3" panose="020B0303030403020204" pitchFamily="34" charset="0"/>
              </a:rPr>
              <a:t>Une sainteté reconnue par ses contemporains</a:t>
            </a:r>
          </a:p>
          <a:p>
            <a:pPr marL="0" indent="0" algn="just">
              <a:buFont typeface="Arial" panose="020B0604020202020204" pitchFamily="34" charset="0"/>
              <a:buNone/>
            </a:pPr>
            <a:r>
              <a:rPr lang="fr-FR" sz="1200" dirty="0">
                <a:latin typeface="Source Sans 3" panose="020B0303030403020204" pitchFamily="34" charset="0"/>
              </a:rPr>
              <a:t>Dès les années suivant sa disparition, Marguerite est progressivement reconnue comme un modèle par Vincent et Louise.</a:t>
            </a:r>
            <a:r>
              <a:rPr lang="fr-CA" sz="1200" dirty="0">
                <a:latin typeface="Source Sans 3" panose="020B0303030403020204" pitchFamily="34" charset="0"/>
              </a:rPr>
              <a:t> Vincent la donnera en exemple aux Filles de la Charité à six reprises. Son humilité, son courage et son don total de soi sont régulièrement rappelés aux jeunes sœurs lors de leur formation. </a:t>
            </a:r>
            <a:r>
              <a:rPr lang="fr-FR" sz="1200" dirty="0">
                <a:latin typeface="Source Sans 3" panose="020B0303030403020204" pitchFamily="34" charset="0"/>
              </a:rPr>
              <a:t>Dans une conférence de 1646, Vincent de Paul exprime avec force la reconnaissance qu'il a pour son engagement. Son martyre de la charité n'est pas seulement un sacrifice personnel, il devient un exemple à suivre, une invitation à vivre la mission avec la même intensité et la même simplicité.</a:t>
            </a:r>
          </a:p>
          <a:p>
            <a:pPr marL="0" indent="0" algn="just">
              <a:buFont typeface="Arial" panose="020B0604020202020204" pitchFamily="34" charset="0"/>
              <a:buNone/>
            </a:pPr>
            <a:r>
              <a:rPr lang="fr-FR" sz="1200" b="1" dirty="0">
                <a:latin typeface="Source Sans 3" panose="020B0303030403020204" pitchFamily="34" charset="0"/>
              </a:rPr>
              <a:t>Un ancrage dans la mémoire des Filles de la Charité</a:t>
            </a:r>
          </a:p>
          <a:p>
            <a:pPr marL="0" indent="0" algn="just">
              <a:buFont typeface="Arial" panose="020B0604020202020204" pitchFamily="34" charset="0"/>
              <a:buNone/>
            </a:pPr>
            <a:r>
              <a:rPr lang="fr-FR" sz="1200" dirty="0">
                <a:latin typeface="Source Sans 3" panose="020B0303030403020204" pitchFamily="34" charset="0"/>
              </a:rPr>
              <a:t>À mesure que la Compagnie se développe, Marguerite reste une référence constante pour les nouvelles générations de sœurs. En 1845, sa biographie est intégrée au Livre d'Or de la Compagnie, un recueil de récits édifiants destiné à transmettre l'esprit des premières Filles de la Charité. Mais au-delà des écrits, c'est dans la vie quotidienne des sœurs qu'elle continue de vivre : son exemple est enseigné aux novices comme celui d'une femme ayant tout donné pour le Christ dans les pauvres. Son nom est évoqué lors des formations spirituelles, comme un modèle d'engagement radical. Son souvenir accompagne les décisions de la Compagnie, guidant les sœurs dans leur mission auprès des plus démunis.</a:t>
            </a:r>
          </a:p>
          <a:p>
            <a:pPr marL="0" indent="0" algn="just">
              <a:buFont typeface="Arial" panose="020B0604020202020204" pitchFamily="34" charset="0"/>
              <a:buNone/>
            </a:pPr>
            <a:r>
              <a:rPr lang="fr-FR" sz="1200" b="1" dirty="0">
                <a:latin typeface="Source Sans 3" panose="020B0303030403020204" pitchFamily="34" charset="0"/>
              </a:rPr>
              <a:t>Un héritage vivant dans les lieux de mémoire</a:t>
            </a:r>
          </a:p>
          <a:p>
            <a:pPr marL="0" indent="0" algn="just">
              <a:buFont typeface="Arial" panose="020B0604020202020204" pitchFamily="34" charset="0"/>
              <a:buNone/>
            </a:pPr>
            <a:r>
              <a:rPr lang="fr-FR" sz="1200" dirty="0">
                <a:latin typeface="Source Sans 3" panose="020B0303030403020204" pitchFamily="34" charset="0"/>
              </a:rPr>
              <a:t>À Suresnes, Marguerite est considérée comme une figure protectrice. Au fil du temps, plusieurs hommages lui sont rendus :</a:t>
            </a:r>
          </a:p>
          <a:p>
            <a:pPr marL="0" indent="0" algn="just">
              <a:buFont typeface="Arial" panose="020B0604020202020204" pitchFamily="34" charset="0"/>
              <a:buNone/>
            </a:pPr>
            <a:r>
              <a:rPr lang="fr-FR" sz="1200" dirty="0">
                <a:latin typeface="Source Sans 3" panose="020B0303030403020204" pitchFamily="34" charset="0"/>
              </a:rPr>
              <a:t>- En 1931, la fondation du Pavillon social Marguerite Naseau, un centre d'accueil pour malades et jeunes filles en difficulté.</a:t>
            </a:r>
          </a:p>
          <a:p>
            <a:pPr marL="0" indent="0" algn="just">
              <a:spcBef>
                <a:spcPts val="0"/>
              </a:spcBef>
              <a:buFont typeface="Arial" panose="020B0604020202020204" pitchFamily="34" charset="0"/>
              <a:buNone/>
            </a:pPr>
            <a:r>
              <a:rPr lang="fr-FR" sz="1200" dirty="0">
                <a:latin typeface="Source Sans 3" panose="020B0303030403020204" pitchFamily="34" charset="0"/>
              </a:rPr>
              <a:t>- En 1985, une rue de Suresnes prend son nom, signe d'une reconnaissance durable de son rôle.</a:t>
            </a:r>
          </a:p>
          <a:p>
            <a:pPr marL="0" indent="0" algn="just">
              <a:spcBef>
                <a:spcPts val="0"/>
              </a:spcBef>
              <a:buNone/>
            </a:pPr>
            <a:r>
              <a:rPr lang="fr-CA" sz="1200" dirty="0">
                <a:latin typeface="Source Sans 3" panose="020B0303030403020204" pitchFamily="34" charset="0"/>
              </a:rPr>
              <a:t>- Dans l’église paroissiale de Suresnes, deux vitraux représentant des épisodes de sa vie ont été installés entre 1909 et 1910. L’un montre Marguerite gardant les vaches tout en apprenant à lire ; l’autre la représente faisant ses adieux à une compagne avant de mourir de la peste.</a:t>
            </a:r>
            <a:r>
              <a:rPr lang="fr-FR" sz="1200" dirty="0">
                <a:latin typeface="Source Sans 3" panose="020B0303030403020204" pitchFamily="34" charset="0"/>
              </a:rPr>
              <a:t> </a:t>
            </a:r>
          </a:p>
          <a:p>
            <a:pPr marL="0" indent="0" algn="just">
              <a:spcBef>
                <a:spcPts val="0"/>
              </a:spcBef>
              <a:buNone/>
            </a:pPr>
            <a:endParaRPr lang="fr-FR" sz="1200" dirty="0">
              <a:latin typeface="Source Sans 3" panose="020B0303030403020204" pitchFamily="34" charset="0"/>
            </a:endParaRPr>
          </a:p>
          <a:p>
            <a:pPr marL="0" indent="0" algn="just">
              <a:spcBef>
                <a:spcPts val="0"/>
              </a:spcBef>
              <a:buNone/>
            </a:pPr>
            <a:r>
              <a:rPr lang="fr-FR" sz="1200" dirty="0">
                <a:latin typeface="Source Sans 3" panose="020B0303030403020204" pitchFamily="34" charset="0"/>
              </a:rPr>
              <a:t>Ces images populaires lui donnent spontanément le titre de « sainte », bien qu’elle ne soit pas béatifiée par l’église. </a:t>
            </a:r>
          </a:p>
          <a:p>
            <a:pPr marL="0" indent="0" algn="just">
              <a:buFont typeface="Arial" panose="020B0604020202020204" pitchFamily="34" charset="0"/>
              <a:buNone/>
            </a:pPr>
            <a:r>
              <a:rPr lang="fr-FR" sz="1200" b="1" dirty="0">
                <a:latin typeface="Source Sans 3" panose="020B0303030403020204" pitchFamily="34" charset="0"/>
              </a:rPr>
              <a:t>Un modèle intemporel pour la mission vincentienne</a:t>
            </a:r>
          </a:p>
          <a:p>
            <a:pPr marL="0" indent="0" algn="just">
              <a:buFont typeface="Arial" panose="020B0604020202020204" pitchFamily="34" charset="0"/>
              <a:buNone/>
            </a:pPr>
            <a:r>
              <a:rPr lang="fr-FR" sz="1200" dirty="0">
                <a:latin typeface="Source Sans 3" panose="020B0303030403020204" pitchFamily="34" charset="0"/>
              </a:rPr>
              <a:t>Au fil des siècles, Marguerite devient une référence incontournable pour la formation et la mission des Filles de la Charité. En 1983, lors du 350e anniversaire de la fondation des Filles de la Charité, Sœur Lucie Rogé, Supérieure Générale, évoque Marguerite comme le modèle parfait de la servante des pauvres : « </a:t>
            </a:r>
            <a:r>
              <a:rPr lang="fr-FR" sz="1200" i="1" dirty="0">
                <a:solidFill>
                  <a:schemeClr val="bg1">
                    <a:lumMod val="50000"/>
                  </a:schemeClr>
                </a:solidFill>
                <a:latin typeface="Source Sans 3" panose="020B0303030403020204" pitchFamily="34" charset="0"/>
              </a:rPr>
              <a:t>Sa mystique de la charité naît d'une vie spirituelle intense, cultivée par la prière, les sacrements et la confiance en la divine Providence. » </a:t>
            </a:r>
            <a:r>
              <a:rPr lang="fr-FR" sz="1200" dirty="0">
                <a:latin typeface="Source Sans 3" panose="020B0303030403020204" pitchFamily="34" charset="0"/>
              </a:rPr>
              <a:t>(Sœur Lucie Rogé, 1983)</a:t>
            </a:r>
            <a:endParaRPr lang="fr-FR" sz="1200" dirty="0">
              <a:highlight>
                <a:srgbClr val="FFFF00"/>
              </a:highlight>
              <a:latin typeface="Source Sans 3" panose="020B0303030403020204" pitchFamily="34" charset="0"/>
            </a:endParaRPr>
          </a:p>
        </p:txBody>
      </p:sp>
      <p:sp>
        <p:nvSpPr>
          <p:cNvPr id="12" name="Rectangle 11">
            <a:extLst>
              <a:ext uri="{FF2B5EF4-FFF2-40B4-BE49-F238E27FC236}">
                <a16:creationId xmlns:a16="http://schemas.microsoft.com/office/drawing/2014/main" id="{59C0F4C2-E923-AA66-4750-23F59FAF0136}"/>
              </a:ext>
            </a:extLst>
          </p:cNvPr>
          <p:cNvSpPr/>
          <p:nvPr/>
        </p:nvSpPr>
        <p:spPr>
          <a:xfrm>
            <a:off x="12032163" y="1093689"/>
            <a:ext cx="207462" cy="800219"/>
          </a:xfrm>
          <a:prstGeom prst="rect">
            <a:avLst/>
          </a:prstGeom>
          <a:solidFill>
            <a:srgbClr val="A68CB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Titre 1">
            <a:extLst>
              <a:ext uri="{FF2B5EF4-FFF2-40B4-BE49-F238E27FC236}">
                <a16:creationId xmlns:a16="http://schemas.microsoft.com/office/drawing/2014/main" id="{BA60A71E-76BC-5133-E1B6-7DB39E142207}"/>
              </a:ext>
            </a:extLst>
          </p:cNvPr>
          <p:cNvSpPr txBox="1">
            <a:spLocks/>
          </p:cNvSpPr>
          <p:nvPr/>
        </p:nvSpPr>
        <p:spPr>
          <a:xfrm>
            <a:off x="1128714" y="442573"/>
            <a:ext cx="9052349" cy="391967"/>
          </a:xfrm>
          <a:prstGeom prst="rect">
            <a:avLst/>
          </a:prstGeom>
        </p:spPr>
        <p:txBody>
          <a:bodyPr lIns="0" tIns="0" rIns="0" bIns="0"/>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400" b="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a:solidFill>
                  <a:schemeClr val="accent3"/>
                </a:solidFill>
                <a:latin typeface="Source Serif 4 14pt" panose="02040603050405020204" pitchFamily="18" charset="0"/>
                <a:ea typeface="Source Serif 4 14pt" panose="02040603050405020204" pitchFamily="18" charset="0"/>
              </a:rPr>
            </a:br>
            <a:r>
              <a:rPr lang="fr-FR" sz="1400">
                <a:solidFill>
                  <a:schemeClr val="accent3"/>
                </a:solidFill>
                <a:latin typeface="Source Serif 4 14pt" panose="02040603050405020204" pitchFamily="18" charset="0"/>
                <a:ea typeface="Source Serif 4 14pt" panose="02040603050405020204" pitchFamily="18" charset="0"/>
              </a:rPr>
              <a:t>E. Un héritage spirituel</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Tree>
    <p:extLst>
      <p:ext uri="{BB962C8B-B14F-4D97-AF65-F5344CB8AC3E}">
        <p14:creationId xmlns:p14="http://schemas.microsoft.com/office/powerpoint/2010/main" val="130346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1CEB-8D1D-22F1-5662-E324C350E2E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F27CC07-B00F-54DC-1150-C04F83749C5A}"/>
              </a:ext>
            </a:extLst>
          </p:cNvPr>
          <p:cNvSpPr/>
          <p:nvPr/>
        </p:nvSpPr>
        <p:spPr>
          <a:xfrm>
            <a:off x="12032163" y="1093689"/>
            <a:ext cx="207462" cy="800219"/>
          </a:xfrm>
          <a:prstGeom prst="rect">
            <a:avLst/>
          </a:prstGeom>
          <a:solidFill>
            <a:srgbClr val="A68CB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Espace réservé du numéro de diapositive 6">
            <a:extLst>
              <a:ext uri="{FF2B5EF4-FFF2-40B4-BE49-F238E27FC236}">
                <a16:creationId xmlns:a16="http://schemas.microsoft.com/office/drawing/2014/main" id="{D1862F7A-20D0-EF88-FC03-695F5DF35A4C}"/>
              </a:ext>
            </a:extLst>
          </p:cNvPr>
          <p:cNvSpPr>
            <a:spLocks noGrp="1"/>
          </p:cNvSpPr>
          <p:nvPr>
            <p:ph type="sldNum" sz="quarter" idx="4"/>
          </p:nvPr>
        </p:nvSpPr>
        <p:spPr/>
        <p:txBody>
          <a:bodyPr/>
          <a:lstStyle/>
          <a:p>
            <a:fld id="{F7CA2D74-DE0C-FF4C-8CDD-245129106F34}" type="slidenum">
              <a:rPr lang="fr-FR" smtClean="0"/>
              <a:pPr/>
              <a:t>18</a:t>
            </a:fld>
            <a:endParaRPr lang="fr-FR"/>
          </a:p>
        </p:txBody>
      </p:sp>
      <p:sp>
        <p:nvSpPr>
          <p:cNvPr id="8" name="Espace réservé du contenu 2">
            <a:extLst>
              <a:ext uri="{FF2B5EF4-FFF2-40B4-BE49-F238E27FC236}">
                <a16:creationId xmlns:a16="http://schemas.microsoft.com/office/drawing/2014/main" id="{9B634598-42C4-7380-3C6A-E36B098B3CBF}"/>
              </a:ext>
            </a:extLst>
          </p:cNvPr>
          <p:cNvSpPr txBox="1">
            <a:spLocks/>
          </p:cNvSpPr>
          <p:nvPr/>
        </p:nvSpPr>
        <p:spPr>
          <a:xfrm>
            <a:off x="1128714" y="2387036"/>
            <a:ext cx="10903452" cy="4208444"/>
          </a:xfrm>
          <a:prstGeom prst="rect">
            <a:avLst/>
          </a:prstGeom>
        </p:spPr>
        <p:txBody>
          <a:bodyPr lIns="0" tIns="0" rIns="0" bIns="0" numCol="3"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lgn="just">
              <a:buFont typeface="Arial" panose="020B0604020202020204" pitchFamily="34" charset="0"/>
              <a:buNone/>
            </a:pPr>
            <a:r>
              <a:rPr lang="fr-CA" sz="1200" dirty="0">
                <a:latin typeface="Source Sans 3" panose="020B0303030403020204" pitchFamily="34" charset="0"/>
              </a:rPr>
              <a:t>Au XXe siècle, son nom se diffuse bien au-delà de la France. Des écoles, des œuvres sociales et des centres de formation portent désormais son nom à travers le monde, témoignant de l'actualité de son message.</a:t>
            </a:r>
          </a:p>
          <a:p>
            <a:pPr marL="0" indent="0" algn="just">
              <a:buFont typeface="Arial" panose="020B0604020202020204" pitchFamily="34" charset="0"/>
              <a:buNone/>
            </a:pPr>
            <a:r>
              <a:rPr lang="fr-CA" sz="1200" dirty="0">
                <a:latin typeface="Source Sans 3" panose="020B0303030403020204" pitchFamily="34" charset="0"/>
              </a:rPr>
              <a:t>En 1994, à l’occasion du IVe centenaire de la naissance de Marguerite, Sœur Juana </a:t>
            </a:r>
            <a:r>
              <a:rPr lang="fr-CA" sz="1200" dirty="0" err="1">
                <a:latin typeface="Source Sans 3" panose="020B0303030403020204" pitchFamily="34" charset="0"/>
              </a:rPr>
              <a:t>Elizondo</a:t>
            </a:r>
            <a:r>
              <a:rPr lang="fr-CA" sz="1200" dirty="0">
                <a:latin typeface="Source Sans 3" panose="020B0303030403020204" pitchFamily="34" charset="0"/>
              </a:rPr>
              <a:t>, Supérieure générale, invite à la regarder comme un modèle : </a:t>
            </a:r>
            <a:r>
              <a:rPr lang="fr-CA" sz="1200" i="1" dirty="0">
                <a:solidFill>
                  <a:schemeClr val="bg1">
                    <a:lumMod val="50000"/>
                  </a:schemeClr>
                </a:solidFill>
                <a:latin typeface="Source Sans 3" panose="020B0303030403020204" pitchFamily="34" charset="0"/>
              </a:rPr>
              <a:t>« Nous ne nous lassons pas d’admirer la figure de cette humble villageoise et la portée charismatique qu’elle revêt dans les origines de la Compagnie. Saint Vincent la considère comme la protagoniste de la fondation et lui accorde une mission primordiale. » (Sœur Juana </a:t>
            </a:r>
            <a:r>
              <a:rPr lang="fr-CA" sz="1200" i="1" dirty="0" err="1">
                <a:solidFill>
                  <a:schemeClr val="bg1">
                    <a:lumMod val="50000"/>
                  </a:schemeClr>
                </a:solidFill>
                <a:latin typeface="Source Sans 3" panose="020B0303030403020204" pitchFamily="34" charset="0"/>
              </a:rPr>
              <a:t>Elizondo</a:t>
            </a:r>
            <a:r>
              <a:rPr lang="fr-CA" sz="1200" i="1" dirty="0">
                <a:solidFill>
                  <a:schemeClr val="bg1">
                    <a:lumMod val="50000"/>
                  </a:schemeClr>
                </a:solidFill>
                <a:latin typeface="Source Sans 3" panose="020B0303030403020204" pitchFamily="34" charset="0"/>
              </a:rPr>
              <a:t>- Échos de la Compagnie, 1994, p. 243)</a:t>
            </a:r>
            <a:endParaRPr lang="fr-CA" sz="1200" b="1" i="1" dirty="0">
              <a:solidFill>
                <a:schemeClr val="bg1">
                  <a:lumMod val="50000"/>
                </a:schemeClr>
              </a:solidFill>
              <a:latin typeface="Source Sans 3 Bold" panose="020B0303030403020204" pitchFamily="34" charset="0"/>
            </a:endParaRPr>
          </a:p>
          <a:p>
            <a:pPr marL="0" indent="0" algn="just">
              <a:buFont typeface="Arial" panose="020B0604020202020204" pitchFamily="34" charset="0"/>
              <a:buNone/>
            </a:pPr>
            <a:r>
              <a:rPr lang="fr-CA" sz="1200" dirty="0">
                <a:latin typeface="Source Sans 3" panose="020B0303030403020204" pitchFamily="34" charset="0"/>
              </a:rPr>
              <a:t>Aujourd'hui encore, Marguerite Naseau continue d’inspirer. Son témoignage de foi et de service, enraciné dans la simplicité et l'humilité, reste un modèle intemporel pour toutes celles et ceux qui souhaitent incarner la charité en actes. Elle rappelle que la sainteté ne se construit pas dans l'extraordinaire, mais dans le don quotidien aux plus fragiles.</a:t>
            </a:r>
          </a:p>
          <a:p>
            <a:pPr marL="0" indent="0" algn="just">
              <a:buFont typeface="Arial" panose="020B0604020202020204" pitchFamily="34" charset="0"/>
              <a:buNone/>
            </a:pPr>
            <a:endParaRPr lang="fr-CA" sz="1200" dirty="0">
              <a:highlight>
                <a:srgbClr val="FFFF00"/>
              </a:highlight>
              <a:latin typeface="Source Sans 3" panose="020B0303030403020204" pitchFamily="34" charset="0"/>
            </a:endParaRPr>
          </a:p>
        </p:txBody>
      </p:sp>
      <p:sp>
        <p:nvSpPr>
          <p:cNvPr id="3" name="ZoneTexte 2">
            <a:extLst>
              <a:ext uri="{FF2B5EF4-FFF2-40B4-BE49-F238E27FC236}">
                <a16:creationId xmlns:a16="http://schemas.microsoft.com/office/drawing/2014/main" id="{E0503A67-1D4B-4ECA-4EDC-8528F247E350}"/>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A68CB5"/>
                </a:solidFill>
                <a:latin typeface="Source Serif 4 14pt" panose="02040603050405020204" pitchFamily="18" charset="0"/>
                <a:ea typeface="Source Serif 4 14pt" panose="02040603050405020204" pitchFamily="18" charset="0"/>
              </a:rPr>
              <a:t>XVII</a:t>
            </a:r>
            <a:r>
              <a:rPr lang="fr-FR" sz="2800" b="1" baseline="30000" dirty="0">
                <a:solidFill>
                  <a:srgbClr val="A68CB5"/>
                </a:solidFill>
                <a:latin typeface="Source Serif 4 14pt" panose="02040603050405020204" pitchFamily="18" charset="0"/>
                <a:ea typeface="Source Serif 4 14pt" panose="02040603050405020204" pitchFamily="18" charset="0"/>
              </a:rPr>
              <a:t>e</a:t>
            </a:r>
            <a:r>
              <a:rPr lang="fr-FR" sz="2800" b="1" dirty="0">
                <a:solidFill>
                  <a:srgbClr val="A68CB5"/>
                </a:solidFill>
                <a:latin typeface="Source Serif 4 14pt" panose="02040603050405020204" pitchFamily="18" charset="0"/>
                <a:ea typeface="Source Serif 4 14pt" panose="02040603050405020204" pitchFamily="18" charset="0"/>
              </a:rPr>
              <a:t>-XX</a:t>
            </a:r>
            <a:r>
              <a:rPr lang="fr-FR" sz="2800" b="1" baseline="30000" dirty="0">
                <a:solidFill>
                  <a:srgbClr val="A68CB5"/>
                </a:solidFill>
                <a:latin typeface="Source Serif 4 14pt" panose="02040603050405020204" pitchFamily="18" charset="0"/>
                <a:ea typeface="Source Serif 4 14pt" panose="02040603050405020204" pitchFamily="18" charset="0"/>
              </a:rPr>
              <a:t>e</a:t>
            </a:r>
            <a:r>
              <a:rPr lang="fr-FR" sz="2800" b="1" dirty="0">
                <a:solidFill>
                  <a:srgbClr val="A68CB5"/>
                </a:solidFill>
                <a:latin typeface="Source Serif 4 14pt" panose="02040603050405020204" pitchFamily="18" charset="0"/>
                <a:ea typeface="Source Serif 4 14pt" panose="02040603050405020204" pitchFamily="18" charset="0"/>
              </a:rPr>
              <a:t> siècles</a:t>
            </a:r>
          </a:p>
          <a:p>
            <a:r>
              <a:rPr lang="fr-FR" sz="2400" b="1" dirty="0">
                <a:solidFill>
                  <a:srgbClr val="A68CB5"/>
                </a:solidFill>
                <a:latin typeface="Source Serif 4 14pt" panose="02040603050405020204" pitchFamily="18" charset="0"/>
                <a:ea typeface="Source Serif 4 14pt" panose="02040603050405020204" pitchFamily="18" charset="0"/>
              </a:rPr>
              <a:t>Marguerite, modèle de sainteté</a:t>
            </a:r>
            <a:endParaRPr lang="fr-FR" sz="2400" b="1" dirty="0">
              <a:solidFill>
                <a:srgbClr val="A68CB5"/>
              </a:solidFill>
            </a:endParaRPr>
          </a:p>
        </p:txBody>
      </p:sp>
      <p:sp>
        <p:nvSpPr>
          <p:cNvPr id="11" name="Ellipse 10">
            <a:extLst>
              <a:ext uri="{FF2B5EF4-FFF2-40B4-BE49-F238E27FC236}">
                <a16:creationId xmlns:a16="http://schemas.microsoft.com/office/drawing/2014/main" id="{05ED43B7-E014-DDF9-9F73-9E9C3A530EEB}"/>
              </a:ext>
            </a:extLst>
          </p:cNvPr>
          <p:cNvSpPr/>
          <p:nvPr/>
        </p:nvSpPr>
        <p:spPr>
          <a:xfrm>
            <a:off x="9524847" y="1093688"/>
            <a:ext cx="800219" cy="800219"/>
          </a:xfrm>
          <a:prstGeom prst="ellipse">
            <a:avLst/>
          </a:prstGeom>
          <a:solidFill>
            <a:srgbClr val="A68CB5"/>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8</a:t>
            </a:r>
          </a:p>
        </p:txBody>
      </p:sp>
      <p:sp>
        <p:nvSpPr>
          <p:cNvPr id="12" name="ZoneTexte 11">
            <a:extLst>
              <a:ext uri="{FF2B5EF4-FFF2-40B4-BE49-F238E27FC236}">
                <a16:creationId xmlns:a16="http://schemas.microsoft.com/office/drawing/2014/main" id="{46BEC23F-000F-DD40-63F5-4D52D6C1C7F2}"/>
              </a:ext>
            </a:extLst>
          </p:cNvPr>
          <p:cNvSpPr txBox="1"/>
          <p:nvPr/>
        </p:nvSpPr>
        <p:spPr>
          <a:xfrm>
            <a:off x="10437538" y="1093688"/>
            <a:ext cx="1594623" cy="800219"/>
          </a:xfrm>
          <a:prstGeom prst="rect">
            <a:avLst/>
          </a:prstGeom>
          <a:solidFill>
            <a:srgbClr val="A68CB5"/>
          </a:solidFill>
        </p:spPr>
        <p:txBody>
          <a:bodyPr wrap="square" lIns="0" tIns="0" rIns="0" bIns="7200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Épisode</a:t>
            </a:r>
          </a:p>
          <a:p>
            <a:pPr algn="ctr">
              <a:lnSpc>
                <a:spcPts val="2400"/>
              </a:lnSpc>
            </a:pPr>
            <a:r>
              <a:rPr lang="fr-FR" sz="2200" b="1" dirty="0">
                <a:solidFill>
                  <a:schemeClr val="bg1"/>
                </a:solidFill>
                <a:latin typeface="Source Serif 4 14pt" panose="02040603050405020204" pitchFamily="18" charset="0"/>
                <a:ea typeface="Source Serif 4 14pt" panose="02040603050405020204" pitchFamily="18" charset="0"/>
              </a:rPr>
              <a:t>posthume</a:t>
            </a:r>
          </a:p>
        </p:txBody>
      </p:sp>
      <p:sp>
        <p:nvSpPr>
          <p:cNvPr id="13" name="Titre 1">
            <a:extLst>
              <a:ext uri="{FF2B5EF4-FFF2-40B4-BE49-F238E27FC236}">
                <a16:creationId xmlns:a16="http://schemas.microsoft.com/office/drawing/2014/main" id="{17A9B047-2370-A055-A3CD-7BF0A174F1D9}"/>
              </a:ext>
            </a:extLst>
          </p:cNvPr>
          <p:cNvSpPr txBox="1">
            <a:spLocks/>
          </p:cNvSpPr>
          <p:nvPr/>
        </p:nvSpPr>
        <p:spPr>
          <a:xfrm>
            <a:off x="1128714" y="442573"/>
            <a:ext cx="9052349" cy="391967"/>
          </a:xfrm>
          <a:prstGeom prst="rect">
            <a:avLst/>
          </a:prstGeom>
        </p:spPr>
        <p:txBody>
          <a:bodyPr lIns="0" tIns="0" rIns="0" bIns="0"/>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400" b="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a:solidFill>
                  <a:schemeClr val="accent3"/>
                </a:solidFill>
                <a:latin typeface="Source Serif 4 14pt" panose="02040603050405020204" pitchFamily="18" charset="0"/>
                <a:ea typeface="Source Serif 4 14pt" panose="02040603050405020204" pitchFamily="18" charset="0"/>
              </a:rPr>
            </a:br>
            <a:r>
              <a:rPr lang="fr-FR" sz="1400">
                <a:solidFill>
                  <a:schemeClr val="accent3"/>
                </a:solidFill>
                <a:latin typeface="Source Serif 4 14pt" panose="02040603050405020204" pitchFamily="18" charset="0"/>
                <a:ea typeface="Source Serif 4 14pt" panose="02040603050405020204" pitchFamily="18" charset="0"/>
              </a:rPr>
              <a:t>E. Un héritage spirituel</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14" name="Rectangle 13">
            <a:extLst>
              <a:ext uri="{FF2B5EF4-FFF2-40B4-BE49-F238E27FC236}">
                <a16:creationId xmlns:a16="http://schemas.microsoft.com/office/drawing/2014/main" id="{53A4BF9F-2DFD-0B00-F262-AE3AD14AAE94}"/>
              </a:ext>
            </a:extLst>
          </p:cNvPr>
          <p:cNvSpPr/>
          <p:nvPr/>
        </p:nvSpPr>
        <p:spPr>
          <a:xfrm>
            <a:off x="938848" y="-2"/>
            <a:ext cx="792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Tree>
    <p:extLst>
      <p:ext uri="{BB962C8B-B14F-4D97-AF65-F5344CB8AC3E}">
        <p14:creationId xmlns:p14="http://schemas.microsoft.com/office/powerpoint/2010/main" val="196037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7D328A84-4DA1-6F86-2138-C18DC617501D}"/>
              </a:ext>
            </a:extLst>
          </p:cNvPr>
          <p:cNvSpPr txBox="1">
            <a:spLocks/>
          </p:cNvSpPr>
          <p:nvPr/>
        </p:nvSpPr>
        <p:spPr>
          <a:xfrm>
            <a:off x="1128713" y="1636428"/>
            <a:ext cx="10903452" cy="3199977"/>
          </a:xfrm>
          <a:prstGeom prst="rect">
            <a:avLst/>
          </a:prstGeom>
        </p:spPr>
        <p:txBody>
          <a:bodyPr vert="horz" wrap="square" lIns="0" tIns="0" rIns="0" bIns="0" numCol="3" spcCol="252000" rtlCol="0" anchor="t" anchorCtr="0">
            <a:noAutofit/>
          </a:bodyPr>
          <a:lstStyle>
            <a:lvl1pPr marL="0" indent="0" algn="l" defTabSz="917966" rtl="0" eaLnBrk="1" latinLnBrk="0" hangingPunct="1">
              <a:lnSpc>
                <a:spcPct val="90000"/>
              </a:lnSpc>
              <a:spcBef>
                <a:spcPts val="1004"/>
              </a:spcBef>
              <a:buFont typeface="Arial" panose="020B0604020202020204" pitchFamily="34" charset="0"/>
              <a:buNone/>
              <a:defRPr sz="1400" kern="1200">
                <a:solidFill>
                  <a:schemeClr val="tx1"/>
                </a:solidFill>
                <a:latin typeface="Source Serif 4 14pt" panose="02040603050405020204" pitchFamily="18" charset="0"/>
                <a:ea typeface="Source Serif 4 14pt" panose="02040603050405020204" pitchFamily="18" charset="0"/>
                <a:cs typeface="+mn-cs"/>
              </a:defRPr>
            </a:lvl1pPr>
            <a:lvl2pPr marL="458983" indent="0" algn="ctr" defTabSz="917966" rtl="0" eaLnBrk="1" latinLnBrk="0" hangingPunct="1">
              <a:lnSpc>
                <a:spcPct val="90000"/>
              </a:lnSpc>
              <a:spcBef>
                <a:spcPts val="502"/>
              </a:spcBef>
              <a:buFont typeface="Arial" panose="020B0604020202020204" pitchFamily="34" charset="0"/>
              <a:buNone/>
              <a:defRPr sz="2008" kern="1200">
                <a:solidFill>
                  <a:schemeClr val="tx1"/>
                </a:solidFill>
                <a:latin typeface="Source Serif 4 14pt" panose="02040603050405020204" pitchFamily="18" charset="0"/>
                <a:ea typeface="Source Serif 4 14pt" panose="02040603050405020204" pitchFamily="18" charset="0"/>
                <a:cs typeface="+mn-cs"/>
              </a:defRPr>
            </a:lvl2pPr>
            <a:lvl3pPr marL="917966" indent="0" algn="ctr" defTabSz="917966" rtl="0" eaLnBrk="1" latinLnBrk="0" hangingPunct="1">
              <a:lnSpc>
                <a:spcPct val="90000"/>
              </a:lnSpc>
              <a:spcBef>
                <a:spcPts val="502"/>
              </a:spcBef>
              <a:buFont typeface="Arial" panose="020B0604020202020204" pitchFamily="34" charset="0"/>
              <a:buNone/>
              <a:defRPr sz="1807" kern="1200">
                <a:solidFill>
                  <a:schemeClr val="tx1"/>
                </a:solidFill>
                <a:latin typeface="Source Serif 4 14pt" panose="02040603050405020204" pitchFamily="18" charset="0"/>
                <a:ea typeface="Source Serif 4 14pt" panose="02040603050405020204" pitchFamily="18" charset="0"/>
                <a:cs typeface="+mn-cs"/>
              </a:defRPr>
            </a:lvl3pPr>
            <a:lvl4pPr marL="1376949"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Source Serif 4 14pt" panose="02040603050405020204" pitchFamily="18" charset="0"/>
                <a:ea typeface="Source Serif 4 14pt" panose="02040603050405020204" pitchFamily="18" charset="0"/>
                <a:cs typeface="+mn-cs"/>
              </a:defRPr>
            </a:lvl4pPr>
            <a:lvl5pPr marL="1835932"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Source Serif 4 14pt" panose="02040603050405020204" pitchFamily="18" charset="0"/>
                <a:ea typeface="Source Serif 4 14pt" panose="02040603050405020204" pitchFamily="18" charset="0"/>
                <a:cs typeface="+mn-cs"/>
              </a:defRPr>
            </a:lvl5pPr>
            <a:lvl6pPr marL="2294915"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6pPr>
            <a:lvl7pPr marL="2753898"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7pPr>
            <a:lvl8pPr marL="3212882"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8pPr>
            <a:lvl9pPr marL="3671865" indent="0" algn="ctr" defTabSz="917966" rtl="0" eaLnBrk="1" latinLnBrk="0" hangingPunct="1">
              <a:lnSpc>
                <a:spcPct val="90000"/>
              </a:lnSpc>
              <a:spcBef>
                <a:spcPts val="502"/>
              </a:spcBef>
              <a:buFont typeface="Arial" panose="020B0604020202020204" pitchFamily="34" charset="0"/>
              <a:buNone/>
              <a:defRPr sz="1606" kern="1200">
                <a:solidFill>
                  <a:schemeClr val="tx1"/>
                </a:solidFill>
                <a:latin typeface="+mn-lt"/>
                <a:ea typeface="+mn-ea"/>
                <a:cs typeface="+mn-cs"/>
              </a:defRPr>
            </a:lvl9pPr>
          </a:lstStyle>
          <a:p>
            <a:pPr>
              <a:lnSpc>
                <a:spcPct val="100000"/>
              </a:lnSpc>
            </a:pPr>
            <a:r>
              <a:rPr lang="fr-FR" b="1" dirty="0">
                <a:solidFill>
                  <a:schemeClr val="accent3">
                    <a:lumMod val="50000"/>
                  </a:schemeClr>
                </a:solidFill>
              </a:rPr>
              <a:t>I. L’époque de Marguerite Naseau</a:t>
            </a:r>
          </a:p>
          <a:p>
            <a:pPr>
              <a:lnSpc>
                <a:spcPct val="100000"/>
              </a:lnSpc>
            </a:pPr>
            <a:r>
              <a:rPr lang="fr-FR" sz="1200" b="1" dirty="0">
                <a:solidFill>
                  <a:schemeClr val="accent3"/>
                </a:solidFill>
                <a:latin typeface="Source Sans 3" panose="020B0303030403020204" pitchFamily="34" charset="0"/>
              </a:rPr>
              <a:t>A. Situer Marguerite dans son époque</a:t>
            </a:r>
            <a:br>
              <a:rPr lang="fr-FR" sz="1200" b="1" dirty="0">
                <a:solidFill>
                  <a:schemeClr val="accent3"/>
                </a:solidFill>
                <a:latin typeface="Source Sans 3" panose="020B0303030403020204" pitchFamily="34" charset="0"/>
              </a:rPr>
            </a:br>
            <a:r>
              <a:rPr lang="fr-FR" sz="1200" b="1" dirty="0">
                <a:solidFill>
                  <a:schemeClr val="accent3"/>
                </a:solidFill>
                <a:latin typeface="Source Sans 3" panose="020B0303030403020204" pitchFamily="34" charset="0"/>
              </a:rPr>
              <a:t>B. Marguerite dans le Grand Siècle</a:t>
            </a:r>
          </a:p>
          <a:p>
            <a:pPr>
              <a:lnSpc>
                <a:spcPct val="100000"/>
              </a:lnSpc>
            </a:pPr>
            <a:r>
              <a:rPr lang="fr-FR" b="1" dirty="0">
                <a:solidFill>
                  <a:schemeClr val="accent3">
                    <a:lumMod val="50000"/>
                  </a:schemeClr>
                </a:solidFill>
              </a:rPr>
              <a:t>II. Les principales étapes de la vie de Marguerite Naseau</a:t>
            </a:r>
          </a:p>
          <a:p>
            <a:pPr>
              <a:lnSpc>
                <a:spcPct val="100000"/>
              </a:lnSpc>
            </a:pPr>
            <a:r>
              <a:rPr lang="fr-FR" sz="1200" b="1" dirty="0">
                <a:solidFill>
                  <a:schemeClr val="accent1"/>
                </a:solidFill>
                <a:latin typeface="Source Sans 3" panose="020B0303030403020204" pitchFamily="34" charset="0"/>
              </a:rPr>
              <a:t>A. Une vocation naissante</a:t>
            </a:r>
            <a:br>
              <a:rPr lang="fr-FR" sz="1200" dirty="0">
                <a:solidFill>
                  <a:schemeClr val="accent1"/>
                </a:solidFill>
                <a:latin typeface="Source Sans 3" panose="020B0303030403020204" pitchFamily="34" charset="0"/>
              </a:rPr>
            </a:br>
            <a:r>
              <a:rPr lang="fr-FR" sz="1200" b="1" dirty="0">
                <a:solidFill>
                  <a:schemeClr val="accent1"/>
                </a:solidFill>
                <a:latin typeface="Source Sans 3" panose="020B0303030403020204" pitchFamily="34" charset="0"/>
              </a:rPr>
              <a:t>1. </a:t>
            </a:r>
            <a:r>
              <a:rPr lang="fr-FR" sz="1200" dirty="0">
                <a:solidFill>
                  <a:schemeClr val="accent1"/>
                </a:solidFill>
                <a:latin typeface="Source Sans 3" panose="020B0303030403020204" pitchFamily="34" charset="0"/>
              </a:rPr>
              <a:t>1594-1610 : Une enfance paysanne et pieuse </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à Suresnes</a:t>
            </a:r>
            <a:br>
              <a:rPr lang="fr-FR" sz="1200" dirty="0">
                <a:solidFill>
                  <a:schemeClr val="accent1"/>
                </a:solidFill>
                <a:latin typeface="Source Sans 3" panose="020B0303030403020204" pitchFamily="34" charset="0"/>
              </a:rPr>
            </a:br>
            <a:r>
              <a:rPr lang="fr-FR" sz="1200" b="1" dirty="0">
                <a:solidFill>
                  <a:schemeClr val="accent1"/>
                </a:solidFill>
                <a:latin typeface="Source Sans 3" panose="020B0303030403020204" pitchFamily="34" charset="0"/>
              </a:rPr>
              <a:t>2. </a:t>
            </a:r>
            <a:r>
              <a:rPr lang="fr-FR" sz="1200" dirty="0">
                <a:solidFill>
                  <a:schemeClr val="accent1"/>
                </a:solidFill>
                <a:latin typeface="Source Sans 3" panose="020B0303030403020204" pitchFamily="34" charset="0"/>
              </a:rPr>
              <a:t>1610-1628 : Une décision audacieuse</a:t>
            </a:r>
          </a:p>
          <a:p>
            <a:pPr>
              <a:lnSpc>
                <a:spcPct val="100000"/>
              </a:lnSpc>
            </a:pPr>
            <a:r>
              <a:rPr lang="fr-FR" sz="1200" b="1" dirty="0">
                <a:solidFill>
                  <a:schemeClr val="accent4"/>
                </a:solidFill>
                <a:latin typeface="Source Sans 3" panose="020B0303030403020204" pitchFamily="34" charset="0"/>
              </a:rPr>
              <a:t>B. La rencontre avec les fondateurs</a:t>
            </a:r>
            <a:br>
              <a:rPr lang="fr-FR" sz="1200" dirty="0">
                <a:solidFill>
                  <a:schemeClr val="accent4"/>
                </a:solidFill>
                <a:latin typeface="Source Sans 3" panose="020B0303030403020204" pitchFamily="34" charset="0"/>
              </a:rPr>
            </a:br>
            <a:r>
              <a:rPr lang="fr-FR" sz="1200" b="1" dirty="0">
                <a:solidFill>
                  <a:schemeClr val="accent4"/>
                </a:solidFill>
                <a:latin typeface="Source Sans 3" panose="020B0303030403020204" pitchFamily="34" charset="0"/>
              </a:rPr>
              <a:t>3. </a:t>
            </a:r>
            <a:r>
              <a:rPr lang="fr-FR" sz="1200" dirty="0">
                <a:solidFill>
                  <a:schemeClr val="accent4"/>
                </a:solidFill>
                <a:latin typeface="Source Sans 3" panose="020B0303030403020204" pitchFamily="34" charset="0"/>
              </a:rPr>
              <a:t>1629-1630 : Une rencontre providentielle avec Vincent de Paul et Louise de Marillac</a:t>
            </a:r>
            <a:br>
              <a:rPr lang="fr-FR" sz="1200" dirty="0">
                <a:solidFill>
                  <a:schemeClr val="accent4"/>
                </a:solidFill>
                <a:latin typeface="Source Sans 3" panose="020B0303030403020204" pitchFamily="34" charset="0"/>
              </a:rPr>
            </a:br>
            <a:r>
              <a:rPr lang="fr-FR" sz="1200" b="1" dirty="0">
                <a:solidFill>
                  <a:schemeClr val="accent4"/>
                </a:solidFill>
                <a:latin typeface="Source Sans 3" panose="020B0303030403020204" pitchFamily="34" charset="0"/>
              </a:rPr>
              <a:t>4. </a:t>
            </a:r>
            <a:r>
              <a:rPr lang="fr-FR" sz="1200" dirty="0">
                <a:solidFill>
                  <a:schemeClr val="accent4"/>
                </a:solidFill>
                <a:latin typeface="Source Sans 3" panose="020B0303030403020204" pitchFamily="34" charset="0"/>
              </a:rPr>
              <a:t>1630-1631 : L'émergence d'une mission au service des pauvres</a:t>
            </a:r>
          </a:p>
          <a:p>
            <a:pPr>
              <a:lnSpc>
                <a:spcPct val="100000"/>
              </a:lnSpc>
            </a:pPr>
            <a:r>
              <a:rPr lang="fr-FR" sz="1200" b="1" dirty="0">
                <a:solidFill>
                  <a:schemeClr val="accent6"/>
                </a:solidFill>
                <a:latin typeface="Source Sans 3" panose="020B0303030403020204" pitchFamily="34" charset="0"/>
              </a:rPr>
              <a:t>C. La servante des pauvres allant et venant</a:t>
            </a:r>
            <a:br>
              <a:rPr lang="fr-FR" sz="1200" dirty="0">
                <a:solidFill>
                  <a:schemeClr val="accent6"/>
                </a:solidFill>
                <a:latin typeface="Source Sans 3" panose="020B0303030403020204" pitchFamily="34" charset="0"/>
              </a:rPr>
            </a:br>
            <a:r>
              <a:rPr lang="fr-FR" sz="1200" b="1" dirty="0">
                <a:solidFill>
                  <a:schemeClr val="accent6"/>
                </a:solidFill>
                <a:latin typeface="Source Sans 3" panose="020B0303030403020204" pitchFamily="34" charset="0"/>
              </a:rPr>
              <a:t>5. </a:t>
            </a:r>
            <a:r>
              <a:rPr lang="fr-FR" sz="1200" dirty="0">
                <a:solidFill>
                  <a:schemeClr val="accent6"/>
                </a:solidFill>
                <a:latin typeface="Source Sans 3" panose="020B0303030403020204" pitchFamily="34" charset="0"/>
              </a:rPr>
              <a:t>1632 : Un exemple communicatif</a:t>
            </a:r>
          </a:p>
          <a:p>
            <a:pPr>
              <a:lnSpc>
                <a:spcPct val="100000"/>
              </a:lnSpc>
            </a:pPr>
            <a:r>
              <a:rPr lang="fr-FR" sz="1200" b="1" dirty="0">
                <a:solidFill>
                  <a:schemeClr val="accent2"/>
                </a:solidFill>
                <a:latin typeface="Source Sans 3" panose="020B0303030403020204" pitchFamily="34" charset="0"/>
              </a:rPr>
              <a:t>D. Un martyr de la charité</a:t>
            </a:r>
            <a:br>
              <a:rPr lang="fr-FR" sz="1200" dirty="0">
                <a:solidFill>
                  <a:schemeClr val="accent2"/>
                </a:solidFill>
                <a:latin typeface="Source Sans 3" panose="020B0303030403020204" pitchFamily="34" charset="0"/>
              </a:rPr>
            </a:br>
            <a:r>
              <a:rPr lang="fr-FR" sz="1200" b="1" dirty="0">
                <a:solidFill>
                  <a:schemeClr val="accent2"/>
                </a:solidFill>
                <a:latin typeface="Source Sans 3" panose="020B0303030403020204" pitchFamily="34" charset="0"/>
              </a:rPr>
              <a:t>6. </a:t>
            </a:r>
            <a:r>
              <a:rPr lang="fr-FR" sz="1200" dirty="0">
                <a:solidFill>
                  <a:schemeClr val="accent2"/>
                </a:solidFill>
                <a:latin typeface="Source Sans 3" panose="020B0303030403020204" pitchFamily="34" charset="0"/>
              </a:rPr>
              <a:t>1633 : Face à la peste, un sacrifice héroïque</a:t>
            </a:r>
          </a:p>
          <a:p>
            <a:pPr>
              <a:lnSpc>
                <a:spcPct val="100000"/>
              </a:lnSpc>
            </a:pPr>
            <a:r>
              <a:rPr lang="fr-FR" sz="1200" b="1" dirty="0">
                <a:solidFill>
                  <a:srgbClr val="A68CB5"/>
                </a:solidFill>
                <a:latin typeface="Source Sans 3" panose="020B0303030403020204" pitchFamily="34" charset="0"/>
              </a:rPr>
              <a:t>E. Un héritage spirituel</a:t>
            </a:r>
            <a:br>
              <a:rPr lang="fr-FR" sz="1200" dirty="0">
                <a:solidFill>
                  <a:srgbClr val="A68CB5"/>
                </a:solidFill>
                <a:latin typeface="Source Sans 3" panose="020B0303030403020204" pitchFamily="34" charset="0"/>
              </a:rPr>
            </a:br>
            <a:r>
              <a:rPr lang="fr-FR" sz="1200" b="1" dirty="0">
                <a:solidFill>
                  <a:srgbClr val="A68CB5"/>
                </a:solidFill>
                <a:latin typeface="Source Sans 3" panose="020B0303030403020204" pitchFamily="34" charset="0"/>
              </a:rPr>
              <a:t>7. </a:t>
            </a:r>
            <a:r>
              <a:rPr lang="fr-FR" sz="1200" dirty="0">
                <a:solidFill>
                  <a:srgbClr val="A68CB5"/>
                </a:solidFill>
                <a:latin typeface="Source Sans 3" panose="020B0303030403020204" pitchFamily="34" charset="0"/>
              </a:rPr>
              <a:t>1633-1655 : Elle a montré le chemin aux Filles </a:t>
            </a:r>
            <a:br>
              <a:rPr lang="fr-FR" sz="1200" dirty="0">
                <a:solidFill>
                  <a:srgbClr val="A68CB5"/>
                </a:solidFill>
                <a:latin typeface="Source Sans 3" panose="020B0303030403020204" pitchFamily="34" charset="0"/>
              </a:rPr>
            </a:br>
            <a:r>
              <a:rPr lang="fr-FR" sz="1200" dirty="0">
                <a:solidFill>
                  <a:srgbClr val="A68CB5"/>
                </a:solidFill>
                <a:latin typeface="Source Sans 3" panose="020B0303030403020204" pitchFamily="34" charset="0"/>
              </a:rPr>
              <a:t>de la Charité</a:t>
            </a:r>
            <a:br>
              <a:rPr lang="fr-FR" sz="1200" dirty="0">
                <a:solidFill>
                  <a:srgbClr val="A68CB5"/>
                </a:solidFill>
                <a:latin typeface="Source Sans 3" panose="020B0303030403020204" pitchFamily="34" charset="0"/>
              </a:rPr>
            </a:br>
            <a:r>
              <a:rPr lang="fr-FR" sz="1200" b="1" dirty="0">
                <a:solidFill>
                  <a:srgbClr val="A68CB5"/>
                </a:solidFill>
                <a:latin typeface="Source Sans 3" panose="020B0303030403020204" pitchFamily="34" charset="0"/>
              </a:rPr>
              <a:t>8. </a:t>
            </a:r>
            <a:r>
              <a:rPr lang="fr-FR" sz="1200" dirty="0">
                <a:solidFill>
                  <a:srgbClr val="A68CB5"/>
                </a:solidFill>
                <a:latin typeface="Source Sans 3" panose="020B0303030403020204" pitchFamily="34" charset="0"/>
              </a:rPr>
              <a:t>XVII</a:t>
            </a:r>
            <a:r>
              <a:rPr lang="fr-FR" sz="1200" baseline="30000" dirty="0">
                <a:solidFill>
                  <a:srgbClr val="A68CB5"/>
                </a:solidFill>
                <a:latin typeface="Source Sans 3" panose="020B0303030403020204" pitchFamily="34" charset="0"/>
              </a:rPr>
              <a:t>e</a:t>
            </a:r>
            <a:r>
              <a:rPr lang="fr-FR" sz="1200" dirty="0">
                <a:solidFill>
                  <a:srgbClr val="A68CB5"/>
                </a:solidFill>
                <a:latin typeface="Source Sans 3" panose="020B0303030403020204" pitchFamily="34" charset="0"/>
              </a:rPr>
              <a:t>-XX</a:t>
            </a:r>
            <a:r>
              <a:rPr lang="fr-FR" sz="1200" baseline="30000" dirty="0">
                <a:solidFill>
                  <a:srgbClr val="A68CB5"/>
                </a:solidFill>
                <a:latin typeface="Source Sans 3" panose="020B0303030403020204" pitchFamily="34" charset="0"/>
              </a:rPr>
              <a:t>e</a:t>
            </a:r>
            <a:r>
              <a:rPr lang="fr-FR" sz="1200" dirty="0">
                <a:solidFill>
                  <a:srgbClr val="A68CB5"/>
                </a:solidFill>
                <a:latin typeface="Source Sans 3" panose="020B0303030403020204" pitchFamily="34" charset="0"/>
              </a:rPr>
              <a:t> siècles : Marguerite, modèle de sainteté</a:t>
            </a:r>
          </a:p>
          <a:p>
            <a:pPr>
              <a:lnSpc>
                <a:spcPct val="100000"/>
              </a:lnSpc>
            </a:pPr>
            <a:r>
              <a:rPr lang="fr-FR" sz="1200" b="1" dirty="0">
                <a:solidFill>
                  <a:srgbClr val="BC4E51"/>
                </a:solidFill>
                <a:latin typeface="Source Sans 3" panose="020B0303030403020204" pitchFamily="34" charset="0"/>
              </a:rPr>
              <a:t>F. La mission continue</a:t>
            </a:r>
            <a:br>
              <a:rPr lang="fr-FR" sz="1200" dirty="0">
                <a:solidFill>
                  <a:srgbClr val="BC4E51"/>
                </a:solidFill>
                <a:latin typeface="Source Sans 3" panose="020B0303030403020204" pitchFamily="34" charset="0"/>
              </a:rPr>
            </a:br>
            <a:r>
              <a:rPr lang="fr-FR" sz="1200" b="1" dirty="0">
                <a:solidFill>
                  <a:srgbClr val="BC4E51"/>
                </a:solidFill>
                <a:latin typeface="Source Sans 3" panose="020B0303030403020204" pitchFamily="34" charset="0"/>
              </a:rPr>
              <a:t>9. </a:t>
            </a:r>
            <a:r>
              <a:rPr lang="fr-FR" sz="1200" dirty="0">
                <a:solidFill>
                  <a:srgbClr val="BC4E51"/>
                </a:solidFill>
                <a:latin typeface="Source Sans 3" panose="020B0303030403020204" pitchFamily="34" charset="0"/>
              </a:rPr>
              <a:t>XX</a:t>
            </a:r>
            <a:r>
              <a:rPr lang="fr-FR" sz="1200" baseline="30000" dirty="0">
                <a:solidFill>
                  <a:srgbClr val="BC4E51"/>
                </a:solidFill>
                <a:latin typeface="Source Sans 3" panose="020B0303030403020204" pitchFamily="34" charset="0"/>
              </a:rPr>
              <a:t>e</a:t>
            </a:r>
            <a:r>
              <a:rPr lang="fr-FR" sz="1200" dirty="0">
                <a:solidFill>
                  <a:srgbClr val="BC4E51"/>
                </a:solidFill>
                <a:latin typeface="Source Sans 3" panose="020B0303030403020204" pitchFamily="34" charset="0"/>
              </a:rPr>
              <a:t>-XXI</a:t>
            </a:r>
            <a:r>
              <a:rPr lang="fr-FR" sz="1200" baseline="30000" dirty="0">
                <a:solidFill>
                  <a:srgbClr val="BC4E51"/>
                </a:solidFill>
                <a:latin typeface="Source Sans 3" panose="020B0303030403020204" pitchFamily="34" charset="0"/>
              </a:rPr>
              <a:t>e</a:t>
            </a:r>
            <a:r>
              <a:rPr lang="fr-FR" sz="1200" dirty="0">
                <a:solidFill>
                  <a:srgbClr val="BC4E51"/>
                </a:solidFill>
                <a:latin typeface="Source Sans 3" panose="020B0303030403020204" pitchFamily="34" charset="0"/>
              </a:rPr>
              <a:t> siècles : Une figure intemporelle de la Charité</a:t>
            </a:r>
          </a:p>
          <a:p>
            <a:pPr>
              <a:lnSpc>
                <a:spcPct val="100000"/>
              </a:lnSpc>
            </a:pPr>
            <a:endParaRPr lang="fr-FR" sz="1200" dirty="0">
              <a:solidFill>
                <a:srgbClr val="C00000"/>
              </a:solidFill>
              <a:latin typeface="Source Sans 3" panose="020B0303030403020204" pitchFamily="34" charset="0"/>
            </a:endParaRPr>
          </a:p>
          <a:p>
            <a:pPr>
              <a:lnSpc>
                <a:spcPct val="100000"/>
              </a:lnSpc>
            </a:pPr>
            <a:endParaRPr lang="fr-FR" sz="1200" dirty="0">
              <a:solidFill>
                <a:srgbClr val="BFBE24"/>
              </a:solidFill>
              <a:latin typeface="Source Sans 3" panose="020B0303030403020204" pitchFamily="34" charset="0"/>
            </a:endParaRPr>
          </a:p>
          <a:p>
            <a:pPr>
              <a:lnSpc>
                <a:spcPct val="100000"/>
              </a:lnSpc>
            </a:pPr>
            <a:r>
              <a:rPr lang="fr-FR" sz="1200" b="1" dirty="0">
                <a:solidFill>
                  <a:schemeClr val="tx1">
                    <a:lumMod val="50000"/>
                    <a:lumOff val="50000"/>
                  </a:schemeClr>
                </a:solidFill>
                <a:latin typeface="Source Sans 3" panose="020B0303030403020204" pitchFamily="34" charset="0"/>
              </a:rPr>
              <a:t>G. Récapitulatif d’une vie extraordinaire</a:t>
            </a:r>
            <a:br>
              <a:rPr lang="fr-FR" sz="1200" dirty="0">
                <a:solidFill>
                  <a:schemeClr val="tx1">
                    <a:lumMod val="50000"/>
                    <a:lumOff val="50000"/>
                  </a:schemeClr>
                </a:solidFill>
                <a:latin typeface="Source Sans 3" panose="020B0303030403020204" pitchFamily="34" charset="0"/>
              </a:rPr>
            </a:br>
            <a:r>
              <a:rPr lang="fr-FR" sz="1200" dirty="0">
                <a:solidFill>
                  <a:schemeClr val="tx1">
                    <a:lumMod val="50000"/>
                    <a:lumOff val="50000"/>
                  </a:schemeClr>
                </a:solidFill>
                <a:latin typeface="Source Sans 3" panose="020B0303030403020204" pitchFamily="34" charset="0"/>
              </a:rPr>
              <a:t>La chronologie des dates</a:t>
            </a:r>
            <a:br>
              <a:rPr lang="fr-FR" sz="1200" dirty="0">
                <a:solidFill>
                  <a:schemeClr val="tx1">
                    <a:lumMod val="50000"/>
                    <a:lumOff val="50000"/>
                  </a:schemeClr>
                </a:solidFill>
                <a:latin typeface="Source Sans 3" panose="020B0303030403020204" pitchFamily="34" charset="0"/>
              </a:rPr>
            </a:br>
            <a:r>
              <a:rPr lang="fr-FR" sz="1200" dirty="0">
                <a:solidFill>
                  <a:schemeClr val="tx1">
                    <a:lumMod val="50000"/>
                    <a:lumOff val="50000"/>
                  </a:schemeClr>
                </a:solidFill>
                <a:latin typeface="Source Sans 3" panose="020B0303030403020204" pitchFamily="34" charset="0"/>
              </a:rPr>
              <a:t>Frise récapitulative des grandes étapes de vie de Marguerite Naseau</a:t>
            </a:r>
            <a:br>
              <a:rPr lang="fr-FR" sz="1200" dirty="0">
                <a:solidFill>
                  <a:schemeClr val="tx1">
                    <a:lumMod val="50000"/>
                    <a:lumOff val="50000"/>
                  </a:schemeClr>
                </a:solidFill>
                <a:latin typeface="Source Sans 3" panose="020B0303030403020204" pitchFamily="34" charset="0"/>
              </a:rPr>
            </a:br>
            <a:r>
              <a:rPr lang="fr-FR" sz="1200" dirty="0">
                <a:solidFill>
                  <a:schemeClr val="tx1">
                    <a:lumMod val="50000"/>
                    <a:lumOff val="50000"/>
                  </a:schemeClr>
                </a:solidFill>
                <a:latin typeface="Source Sans 3" panose="020B0303030403020204" pitchFamily="34" charset="0"/>
              </a:rPr>
              <a:t>Frise des grands personnages Vincentiens</a:t>
            </a:r>
          </a:p>
        </p:txBody>
      </p:sp>
      <p:sp>
        <p:nvSpPr>
          <p:cNvPr id="3" name="ZoneTexte 2">
            <a:extLst>
              <a:ext uri="{FF2B5EF4-FFF2-40B4-BE49-F238E27FC236}">
                <a16:creationId xmlns:a16="http://schemas.microsoft.com/office/drawing/2014/main" id="{EA485634-DED3-CC83-45E3-1D86534C835B}"/>
              </a:ext>
            </a:extLst>
          </p:cNvPr>
          <p:cNvSpPr txBox="1"/>
          <p:nvPr/>
        </p:nvSpPr>
        <p:spPr>
          <a:xfrm>
            <a:off x="1128713" y="694341"/>
            <a:ext cx="9052349" cy="430887"/>
          </a:xfrm>
          <a:prstGeom prst="rect">
            <a:avLst/>
          </a:prstGeom>
          <a:noFill/>
        </p:spPr>
        <p:txBody>
          <a:bodyPr wrap="square" lIns="0" tIns="0" rIns="0" bIns="0" rtlCol="0">
            <a:spAutoFit/>
          </a:bodyPr>
          <a:lstStyle/>
          <a:p>
            <a:r>
              <a:rPr lang="fr-FR" sz="2800" b="1" dirty="0">
                <a:solidFill>
                  <a:schemeClr val="bg2"/>
                </a:solidFill>
                <a:latin typeface="Source Serif 4 14pt" panose="02040603050405020204" pitchFamily="18" charset="0"/>
                <a:ea typeface="Source Serif 4 14pt" panose="02040603050405020204" pitchFamily="18" charset="0"/>
              </a:rPr>
              <a:t>Sommaire</a:t>
            </a:r>
            <a:endParaRPr lang="fr-FR" sz="2400" b="1" dirty="0">
              <a:solidFill>
                <a:schemeClr val="bg2"/>
              </a:solidFill>
            </a:endParaRPr>
          </a:p>
        </p:txBody>
      </p:sp>
      <p:sp>
        <p:nvSpPr>
          <p:cNvPr id="5" name="Espace réservé du numéro de diapositive 4">
            <a:extLst>
              <a:ext uri="{FF2B5EF4-FFF2-40B4-BE49-F238E27FC236}">
                <a16:creationId xmlns:a16="http://schemas.microsoft.com/office/drawing/2014/main" id="{200A9F4F-0EAF-6E48-A3A3-358DBA48A742}"/>
              </a:ext>
            </a:extLst>
          </p:cNvPr>
          <p:cNvSpPr>
            <a:spLocks noGrp="1"/>
          </p:cNvSpPr>
          <p:nvPr>
            <p:ph type="sldNum" sz="quarter" idx="4"/>
          </p:nvPr>
        </p:nvSpPr>
        <p:spPr/>
        <p:txBody>
          <a:bodyPr/>
          <a:lstStyle/>
          <a:p>
            <a:fld id="{F7CA2D74-DE0C-FF4C-8CDD-245129106F34}" type="slidenum">
              <a:rPr lang="fr-FR" smtClean="0"/>
              <a:pPr/>
              <a:t>1</a:t>
            </a:fld>
            <a:endParaRPr lang="fr-FR"/>
          </a:p>
        </p:txBody>
      </p:sp>
    </p:spTree>
    <p:extLst>
      <p:ext uri="{BB962C8B-B14F-4D97-AF65-F5344CB8AC3E}">
        <p14:creationId xmlns:p14="http://schemas.microsoft.com/office/powerpoint/2010/main" val="30885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AB2A4-776F-6071-B64B-8CABBBDFDA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BEE297-2A17-0C40-6E17-D7182CFF4165}"/>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F. La mission continue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4" name="ZoneTexte 3">
            <a:extLst>
              <a:ext uri="{FF2B5EF4-FFF2-40B4-BE49-F238E27FC236}">
                <a16:creationId xmlns:a16="http://schemas.microsoft.com/office/drawing/2014/main" id="{EC32D3FD-E202-F4BA-A93C-D5B176CD7879}"/>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BC4E51"/>
                </a:solidFill>
                <a:latin typeface="Source Serif 4 14pt" panose="02040603050405020204" pitchFamily="18" charset="0"/>
                <a:ea typeface="Source Serif 4 14pt" panose="02040603050405020204" pitchFamily="18" charset="0"/>
              </a:rPr>
              <a:t>XX</a:t>
            </a:r>
            <a:r>
              <a:rPr lang="fr-FR" sz="2800" b="1" baseline="30000" dirty="0">
                <a:solidFill>
                  <a:srgbClr val="BC4E51"/>
                </a:solidFill>
                <a:latin typeface="Source Serif 4 14pt" panose="02040603050405020204" pitchFamily="18" charset="0"/>
                <a:ea typeface="Source Serif 4 14pt" panose="02040603050405020204" pitchFamily="18" charset="0"/>
              </a:rPr>
              <a:t>e</a:t>
            </a:r>
            <a:r>
              <a:rPr lang="fr-FR" sz="2800" b="1" dirty="0">
                <a:solidFill>
                  <a:srgbClr val="BC4E51"/>
                </a:solidFill>
                <a:latin typeface="Source Serif 4 14pt" panose="02040603050405020204" pitchFamily="18" charset="0"/>
                <a:ea typeface="Source Serif 4 14pt" panose="02040603050405020204" pitchFamily="18" charset="0"/>
              </a:rPr>
              <a:t>-XXI</a:t>
            </a:r>
            <a:r>
              <a:rPr lang="fr-FR" sz="2800" b="1" baseline="30000" dirty="0">
                <a:solidFill>
                  <a:srgbClr val="BC4E51"/>
                </a:solidFill>
                <a:latin typeface="Source Serif 4 14pt" panose="02040603050405020204" pitchFamily="18" charset="0"/>
                <a:ea typeface="Source Serif 4 14pt" panose="02040603050405020204" pitchFamily="18" charset="0"/>
              </a:rPr>
              <a:t>e</a:t>
            </a:r>
            <a:r>
              <a:rPr lang="fr-FR" sz="2800" b="1" dirty="0">
                <a:solidFill>
                  <a:srgbClr val="BC4E51"/>
                </a:solidFill>
                <a:latin typeface="Source Serif 4 14pt" panose="02040603050405020204" pitchFamily="18" charset="0"/>
                <a:ea typeface="Source Serif 4 14pt" panose="02040603050405020204" pitchFamily="18" charset="0"/>
              </a:rPr>
              <a:t> siècles</a:t>
            </a:r>
          </a:p>
          <a:p>
            <a:r>
              <a:rPr lang="fr-FR" sz="2400" b="1" dirty="0">
                <a:solidFill>
                  <a:srgbClr val="BC4E51"/>
                </a:solidFill>
                <a:latin typeface="Source Serif 4 14pt" panose="02040603050405020204" pitchFamily="18" charset="0"/>
                <a:ea typeface="Source Serif 4 14pt" panose="02040603050405020204" pitchFamily="18" charset="0"/>
              </a:rPr>
              <a:t>Une figure intemporelle de la Charité</a:t>
            </a:r>
            <a:endParaRPr lang="fr-FR" sz="2400" b="1" dirty="0">
              <a:solidFill>
                <a:srgbClr val="BC4E51"/>
              </a:solidFill>
            </a:endParaRPr>
          </a:p>
        </p:txBody>
      </p:sp>
      <p:sp>
        <p:nvSpPr>
          <p:cNvPr id="9" name="Rectangle 8">
            <a:extLst>
              <a:ext uri="{FF2B5EF4-FFF2-40B4-BE49-F238E27FC236}">
                <a16:creationId xmlns:a16="http://schemas.microsoft.com/office/drawing/2014/main" id="{9FE336F4-16D3-97B4-9266-CA304961C22F}"/>
              </a:ext>
            </a:extLst>
          </p:cNvPr>
          <p:cNvSpPr/>
          <p:nvPr/>
        </p:nvSpPr>
        <p:spPr>
          <a:xfrm>
            <a:off x="12032163" y="1093689"/>
            <a:ext cx="207462" cy="800219"/>
          </a:xfrm>
          <a:prstGeom prst="rect">
            <a:avLst/>
          </a:prstGeom>
          <a:solidFill>
            <a:srgbClr val="BC4E5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5FCA89D1-84A4-466D-2C4F-4D35B40896A5}"/>
              </a:ext>
            </a:extLst>
          </p:cNvPr>
          <p:cNvSpPr/>
          <p:nvPr/>
        </p:nvSpPr>
        <p:spPr>
          <a:xfrm>
            <a:off x="938848" y="-2"/>
            <a:ext cx="8712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68676595-A53B-9A8E-A189-608AFE29B11B}"/>
              </a:ext>
            </a:extLst>
          </p:cNvPr>
          <p:cNvSpPr/>
          <p:nvPr/>
        </p:nvSpPr>
        <p:spPr>
          <a:xfrm>
            <a:off x="9524847" y="1093688"/>
            <a:ext cx="800219" cy="800219"/>
          </a:xfrm>
          <a:prstGeom prst="ellipse">
            <a:avLst/>
          </a:prstGeom>
          <a:solidFill>
            <a:srgbClr val="BC4E5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9</a:t>
            </a:r>
          </a:p>
        </p:txBody>
      </p:sp>
      <p:sp>
        <p:nvSpPr>
          <p:cNvPr id="7" name="Espace réservé du numéro de diapositive 6">
            <a:extLst>
              <a:ext uri="{FF2B5EF4-FFF2-40B4-BE49-F238E27FC236}">
                <a16:creationId xmlns:a16="http://schemas.microsoft.com/office/drawing/2014/main" id="{69ED4B9F-6DFC-4B14-98ED-59A9BBC2BA41}"/>
              </a:ext>
            </a:extLst>
          </p:cNvPr>
          <p:cNvSpPr>
            <a:spLocks noGrp="1"/>
          </p:cNvSpPr>
          <p:nvPr>
            <p:ph type="sldNum" sz="quarter" idx="4"/>
          </p:nvPr>
        </p:nvSpPr>
        <p:spPr/>
        <p:txBody>
          <a:bodyPr/>
          <a:lstStyle/>
          <a:p>
            <a:fld id="{F7CA2D74-DE0C-FF4C-8CDD-245129106F34}" type="slidenum">
              <a:rPr lang="fr-FR" smtClean="0"/>
              <a:pPr/>
              <a:t>19</a:t>
            </a:fld>
            <a:endParaRPr lang="fr-FR"/>
          </a:p>
        </p:txBody>
      </p:sp>
      <p:sp>
        <p:nvSpPr>
          <p:cNvPr id="6" name="ZoneTexte 5">
            <a:extLst>
              <a:ext uri="{FF2B5EF4-FFF2-40B4-BE49-F238E27FC236}">
                <a16:creationId xmlns:a16="http://schemas.microsoft.com/office/drawing/2014/main" id="{C39B8293-E830-B6F4-49E1-AB253BEEFA8D}"/>
              </a:ext>
            </a:extLst>
          </p:cNvPr>
          <p:cNvSpPr txBox="1"/>
          <p:nvPr/>
        </p:nvSpPr>
        <p:spPr>
          <a:xfrm>
            <a:off x="10437538" y="1093688"/>
            <a:ext cx="1594623" cy="800219"/>
          </a:xfrm>
          <a:prstGeom prst="rect">
            <a:avLst/>
          </a:prstGeom>
          <a:solidFill>
            <a:srgbClr val="BC4E51"/>
          </a:solidFill>
        </p:spPr>
        <p:txBody>
          <a:bodyPr wrap="square" lIns="0" tIns="0" rIns="0" bIns="7200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Épisode</a:t>
            </a:r>
          </a:p>
          <a:p>
            <a:pPr algn="ctr">
              <a:lnSpc>
                <a:spcPts val="2400"/>
              </a:lnSpc>
            </a:pPr>
            <a:r>
              <a:rPr lang="fr-FR" sz="2200" b="1" dirty="0">
                <a:solidFill>
                  <a:schemeClr val="bg1"/>
                </a:solidFill>
                <a:latin typeface="Source Serif 4 14pt" panose="02040603050405020204" pitchFamily="18" charset="0"/>
                <a:ea typeface="Source Serif 4 14pt" panose="02040603050405020204" pitchFamily="18" charset="0"/>
              </a:rPr>
              <a:t>posthume</a:t>
            </a:r>
          </a:p>
        </p:txBody>
      </p:sp>
      <p:sp>
        <p:nvSpPr>
          <p:cNvPr id="8" name="Espace réservé du contenu 2">
            <a:extLst>
              <a:ext uri="{FF2B5EF4-FFF2-40B4-BE49-F238E27FC236}">
                <a16:creationId xmlns:a16="http://schemas.microsoft.com/office/drawing/2014/main" id="{893366DD-7A23-997F-FF39-3A74DCE66141}"/>
              </a:ext>
            </a:extLst>
          </p:cNvPr>
          <p:cNvSpPr txBox="1">
            <a:spLocks/>
          </p:cNvSpPr>
          <p:nvPr/>
        </p:nvSpPr>
        <p:spPr>
          <a:xfrm>
            <a:off x="1128713" y="2368626"/>
            <a:ext cx="10903452" cy="4388114"/>
          </a:xfrm>
          <a:prstGeom prst="rect">
            <a:avLst/>
          </a:prstGeom>
        </p:spPr>
        <p:txBody>
          <a:bodyPr lIns="0" tIns="0" rIns="0" bIns="0" numCol="3"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lgn="just">
              <a:buFont typeface="Arial" panose="020B0604020202020204" pitchFamily="34" charset="0"/>
              <a:buNone/>
            </a:pPr>
            <a:r>
              <a:rPr lang="fr-FR" sz="1200" dirty="0">
                <a:latin typeface="Source Sans 3" panose="020B0303030403020204" pitchFamily="34" charset="0"/>
              </a:rPr>
              <a:t>Plus de 400 ans après sa mort, Marguerite Naseau demeure une figure centrale du charisme vincentien. Son héritage spirituel et missionnaire continue de nourrir l'engagement des Filles de la Charité et de nombreuses œuvres sociales à travers le monde. Son nom est désormais associé à des écoles, des centres de soins, des foyers d’accueil, témoignant de la force et de l’actualité de son message.</a:t>
            </a:r>
          </a:p>
          <a:p>
            <a:pPr marL="0" indent="0" algn="just">
              <a:buFont typeface="Arial" panose="020B0604020202020204" pitchFamily="34" charset="0"/>
              <a:buNone/>
            </a:pPr>
            <a:r>
              <a:rPr lang="fr-FR" sz="1200" b="1" dirty="0">
                <a:latin typeface="Source Sans 3" panose="020B0303030403020204" pitchFamily="34" charset="0"/>
              </a:rPr>
              <a:t>Une expansion mondiale de son influence</a:t>
            </a:r>
          </a:p>
          <a:p>
            <a:pPr marL="0" indent="0" algn="just">
              <a:buFont typeface="Arial" panose="020B0604020202020204" pitchFamily="34" charset="0"/>
              <a:buNone/>
            </a:pPr>
            <a:r>
              <a:rPr lang="fr-FR" sz="1200" dirty="0">
                <a:latin typeface="Source Sans 3" panose="020B0303030403020204" pitchFamily="34" charset="0"/>
              </a:rPr>
              <a:t>À partir du XXe siècle, l’essor des œuvres vincentiennes contribue à faire grandir la reconnaissance de Marguerite Naseau, dont l’héritage inspire toujours de nouvelles générations.</a:t>
            </a:r>
          </a:p>
          <a:p>
            <a:pPr marL="0" indent="0" algn="just">
              <a:buFont typeface="Arial" panose="020B0604020202020204" pitchFamily="34" charset="0"/>
              <a:buNone/>
            </a:pPr>
            <a:r>
              <a:rPr lang="fr-FR" sz="1200" dirty="0">
                <a:latin typeface="Source Sans 3" panose="020B0303030403020204" pitchFamily="34" charset="0"/>
              </a:rPr>
              <a:t>Entre 1961 et 1994, seules quatre maisons sont établies sous son nom. Mais à partir de 1994, son influence connaît un essor spectaculaire, avec 36 nouvelles fondations entre 1994 et 2018, réparties sur plusieurs continents :</a:t>
            </a:r>
          </a:p>
          <a:p>
            <a:pPr marL="0" indent="0" algn="just">
              <a:buFont typeface="Arial" panose="020B0604020202020204" pitchFamily="34" charset="0"/>
              <a:buNone/>
            </a:pPr>
            <a:r>
              <a:rPr lang="fr-FR" sz="1200" dirty="0">
                <a:latin typeface="Source Sans 3" panose="020B0303030403020204" pitchFamily="34" charset="0"/>
              </a:rPr>
              <a:t>- En Afrique : création de centres de formation et séminaires au Rwanda, Mozambique, Érythrée.</a:t>
            </a:r>
          </a:p>
          <a:p>
            <a:pPr marL="0" indent="0" algn="just">
              <a:spcBef>
                <a:spcPts val="0"/>
              </a:spcBef>
              <a:buFont typeface="Arial" panose="020B0604020202020204" pitchFamily="34" charset="0"/>
              <a:buNone/>
            </a:pPr>
            <a:r>
              <a:rPr lang="fr-FR" sz="1200" dirty="0">
                <a:latin typeface="Source Sans 3" panose="020B0303030403020204" pitchFamily="34" charset="0"/>
              </a:rPr>
              <a:t>- En Amérique latine : ouverture de plusieurs écoles et œuvres sociales.</a:t>
            </a:r>
          </a:p>
          <a:p>
            <a:pPr marL="0" indent="0" algn="just">
              <a:spcBef>
                <a:spcPts val="0"/>
              </a:spcBef>
              <a:buFont typeface="Arial" panose="020B0604020202020204" pitchFamily="34" charset="0"/>
              <a:buNone/>
            </a:pPr>
            <a:endParaRPr lang="fr-FR" sz="1200" dirty="0">
              <a:latin typeface="Source Sans 3" panose="020B0303030403020204" pitchFamily="34" charset="0"/>
            </a:endParaRPr>
          </a:p>
          <a:p>
            <a:pPr marL="0" indent="0" algn="just">
              <a:spcBef>
                <a:spcPts val="0"/>
              </a:spcBef>
              <a:buFont typeface="Arial" panose="020B0604020202020204" pitchFamily="34" charset="0"/>
              <a:buNone/>
            </a:pPr>
            <a:r>
              <a:rPr lang="fr-FR" sz="1200" dirty="0">
                <a:latin typeface="Source Sans 3" panose="020B0303030403020204" pitchFamily="34" charset="0"/>
              </a:rPr>
              <a:t>- En Asie : implantation de maisons dédiées à l'éducation et à la santé.</a:t>
            </a:r>
          </a:p>
          <a:p>
            <a:pPr marL="0" indent="0" algn="just">
              <a:spcBef>
                <a:spcPts val="0"/>
              </a:spcBef>
              <a:buFont typeface="Arial" panose="020B0604020202020204" pitchFamily="34" charset="0"/>
              <a:buNone/>
            </a:pPr>
            <a:r>
              <a:rPr lang="fr-FR" sz="1200" dirty="0">
                <a:latin typeface="Source Sans 3" panose="020B0303030403020204" pitchFamily="34" charset="0"/>
              </a:rPr>
              <a:t>- En Europe : mise en place de centres d'accueil pour migrants en Espagne et en Italie.</a:t>
            </a:r>
          </a:p>
          <a:p>
            <a:pPr marL="0" indent="0" algn="just">
              <a:buFont typeface="Arial" panose="020B0604020202020204" pitchFamily="34" charset="0"/>
              <a:buNone/>
            </a:pPr>
            <a:r>
              <a:rPr lang="fr-FR" sz="1200" dirty="0">
                <a:latin typeface="Source Sans 3" panose="020B0303030403020204" pitchFamily="34" charset="0"/>
              </a:rPr>
              <a:t>Ces initiatives, profondément enracinées dans l'esprit de charité de Marguerite, continuent de répondre aux besoins des populations vulnérables.</a:t>
            </a:r>
          </a:p>
          <a:p>
            <a:pPr marL="0" indent="0" algn="just">
              <a:buFont typeface="Arial" panose="020B0604020202020204" pitchFamily="34" charset="0"/>
              <a:buNone/>
            </a:pPr>
            <a:r>
              <a:rPr lang="fr-FR" sz="1200" b="1" dirty="0">
                <a:latin typeface="Source Sans 3" panose="020B0303030403020204" pitchFamily="34" charset="0"/>
              </a:rPr>
              <a:t>Un hommage permanent dans l'art et les lieux de mémoire</a:t>
            </a:r>
          </a:p>
          <a:p>
            <a:pPr marL="0" indent="0" algn="just">
              <a:buFont typeface="Arial" panose="020B0604020202020204" pitchFamily="34" charset="0"/>
              <a:buNone/>
            </a:pPr>
            <a:r>
              <a:rPr lang="fr-FR" sz="1200" dirty="0">
                <a:latin typeface="Source Sans 3" panose="020B0303030403020204" pitchFamily="34" charset="0"/>
              </a:rPr>
              <a:t>La mémoire de Marguerite est également préservée à travers l’art. Plusieurs vitraux, statues et peintures la représentent comme une figure de sainteté et d'exemple :</a:t>
            </a:r>
          </a:p>
          <a:p>
            <a:pPr marL="0" indent="0" algn="just">
              <a:buFont typeface="Arial" panose="020B0604020202020204" pitchFamily="34" charset="0"/>
              <a:buNone/>
            </a:pPr>
            <a:r>
              <a:rPr lang="fr-FR" sz="1200" dirty="0">
                <a:latin typeface="Source Sans 3" panose="020B0303030403020204" pitchFamily="34" charset="0"/>
              </a:rPr>
              <a:t>- Le vitrail de l'église Saint-Vincent-de-Paul à Clichy, installé en 2018, met en lumière son rôle d'éducatrice et de servante des pauvres.</a:t>
            </a:r>
          </a:p>
          <a:p>
            <a:pPr marL="0" indent="0" algn="just">
              <a:spcBef>
                <a:spcPts val="0"/>
              </a:spcBef>
              <a:buNone/>
            </a:pPr>
            <a:r>
              <a:rPr lang="fr-FR" sz="1200" dirty="0">
                <a:latin typeface="Source Sans 3" panose="020B0303030403020204" pitchFamily="34" charset="0"/>
              </a:rPr>
              <a:t>- Des statues et peintures, réalisées au XXe siècle dans diverses maisons vincentiennes, rappelant son engagement missionnaire.</a:t>
            </a:r>
          </a:p>
          <a:p>
            <a:pPr marL="0" indent="0" algn="just">
              <a:spcBef>
                <a:spcPts val="0"/>
              </a:spcBef>
              <a:buNone/>
            </a:pPr>
            <a:r>
              <a:rPr lang="fr-CA" sz="1200" dirty="0">
                <a:latin typeface="Source Sans 3" panose="020B0303030403020204" pitchFamily="34" charset="0"/>
              </a:rPr>
              <a:t>- En Europe et en Amérique latine, des concours de chants, des représentations théâtrales et des œuvres musicales ont été organisés autour de sa vie et de sa mission.</a:t>
            </a:r>
            <a:endParaRPr lang="fr-FR" sz="1200" dirty="0">
              <a:latin typeface="Source Sans 3" panose="020B0303030403020204" pitchFamily="34" charset="0"/>
            </a:endParaRPr>
          </a:p>
          <a:p>
            <a:pPr marL="0" indent="0" algn="just">
              <a:buFont typeface="Arial" panose="020B0604020202020204" pitchFamily="34" charset="0"/>
              <a:buNone/>
            </a:pPr>
            <a:endParaRPr lang="fr-FR" sz="1200" b="1" dirty="0">
              <a:latin typeface="Source Sans 3" panose="020B0303030403020204" pitchFamily="34" charset="0"/>
            </a:endParaRPr>
          </a:p>
          <a:p>
            <a:pPr marL="0" indent="0" algn="just">
              <a:buFont typeface="Arial" panose="020B0604020202020204" pitchFamily="34" charset="0"/>
              <a:buNone/>
            </a:pPr>
            <a:endParaRPr lang="fr-CA" sz="1200" dirty="0">
              <a:latin typeface="Source Sans 3" panose="020B0303030403020204" pitchFamily="34" charset="0"/>
            </a:endParaRPr>
          </a:p>
        </p:txBody>
      </p:sp>
    </p:spTree>
    <p:extLst>
      <p:ext uri="{BB962C8B-B14F-4D97-AF65-F5344CB8AC3E}">
        <p14:creationId xmlns:p14="http://schemas.microsoft.com/office/powerpoint/2010/main" val="368280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4A982-F35A-B621-81B0-9E699624BD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80309C6-FA46-3579-E458-B824306CC2C2}"/>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F. La mission continue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4" name="ZoneTexte 3">
            <a:extLst>
              <a:ext uri="{FF2B5EF4-FFF2-40B4-BE49-F238E27FC236}">
                <a16:creationId xmlns:a16="http://schemas.microsoft.com/office/drawing/2014/main" id="{80F0A0DC-D74D-4455-D857-F9600EA97E22}"/>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rgbClr val="BC4E51"/>
                </a:solidFill>
                <a:latin typeface="Source Serif 4 14pt" panose="02040603050405020204" pitchFamily="18" charset="0"/>
                <a:ea typeface="Source Serif 4 14pt" panose="02040603050405020204" pitchFamily="18" charset="0"/>
              </a:rPr>
              <a:t>XX</a:t>
            </a:r>
            <a:r>
              <a:rPr lang="fr-FR" sz="2800" b="1" baseline="30000" dirty="0">
                <a:solidFill>
                  <a:srgbClr val="BC4E51"/>
                </a:solidFill>
                <a:latin typeface="Source Serif 4 14pt" panose="02040603050405020204" pitchFamily="18" charset="0"/>
                <a:ea typeface="Source Serif 4 14pt" panose="02040603050405020204" pitchFamily="18" charset="0"/>
              </a:rPr>
              <a:t>e</a:t>
            </a:r>
            <a:r>
              <a:rPr lang="fr-FR" sz="2800" b="1" dirty="0">
                <a:solidFill>
                  <a:srgbClr val="BC4E51"/>
                </a:solidFill>
                <a:latin typeface="Source Serif 4 14pt" panose="02040603050405020204" pitchFamily="18" charset="0"/>
                <a:ea typeface="Source Serif 4 14pt" panose="02040603050405020204" pitchFamily="18" charset="0"/>
              </a:rPr>
              <a:t>-XXI</a:t>
            </a:r>
            <a:r>
              <a:rPr lang="fr-FR" sz="2800" b="1" baseline="30000" dirty="0">
                <a:solidFill>
                  <a:srgbClr val="BC4E51"/>
                </a:solidFill>
                <a:latin typeface="Source Serif 4 14pt" panose="02040603050405020204" pitchFamily="18" charset="0"/>
                <a:ea typeface="Source Serif 4 14pt" panose="02040603050405020204" pitchFamily="18" charset="0"/>
              </a:rPr>
              <a:t>e</a:t>
            </a:r>
            <a:r>
              <a:rPr lang="fr-FR" sz="2800" b="1" dirty="0">
                <a:solidFill>
                  <a:srgbClr val="BC4E51"/>
                </a:solidFill>
                <a:latin typeface="Source Serif 4 14pt" panose="02040603050405020204" pitchFamily="18" charset="0"/>
                <a:ea typeface="Source Serif 4 14pt" panose="02040603050405020204" pitchFamily="18" charset="0"/>
              </a:rPr>
              <a:t> siècles</a:t>
            </a:r>
          </a:p>
          <a:p>
            <a:r>
              <a:rPr lang="fr-FR" sz="2400" b="1" dirty="0">
                <a:solidFill>
                  <a:srgbClr val="BC4E51"/>
                </a:solidFill>
                <a:latin typeface="Source Serif 4 14pt" panose="02040603050405020204" pitchFamily="18" charset="0"/>
                <a:ea typeface="Source Serif 4 14pt" panose="02040603050405020204" pitchFamily="18" charset="0"/>
              </a:rPr>
              <a:t>Une figure intemporelle de la Charité</a:t>
            </a:r>
            <a:endParaRPr lang="fr-FR" sz="2400" b="1" dirty="0">
              <a:solidFill>
                <a:srgbClr val="BC4E51"/>
              </a:solidFill>
            </a:endParaRPr>
          </a:p>
        </p:txBody>
      </p:sp>
      <p:sp>
        <p:nvSpPr>
          <p:cNvPr id="9" name="Rectangle 8">
            <a:extLst>
              <a:ext uri="{FF2B5EF4-FFF2-40B4-BE49-F238E27FC236}">
                <a16:creationId xmlns:a16="http://schemas.microsoft.com/office/drawing/2014/main" id="{E889B6D3-93A8-9D0F-75E0-87B495C5725D}"/>
              </a:ext>
            </a:extLst>
          </p:cNvPr>
          <p:cNvSpPr/>
          <p:nvPr/>
        </p:nvSpPr>
        <p:spPr>
          <a:xfrm>
            <a:off x="12032163" y="1093689"/>
            <a:ext cx="207462" cy="800219"/>
          </a:xfrm>
          <a:prstGeom prst="rect">
            <a:avLst/>
          </a:prstGeom>
          <a:solidFill>
            <a:srgbClr val="BC4E5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EAB07786-4A0B-9BE3-18BB-31DE5DA18DBC}"/>
              </a:ext>
            </a:extLst>
          </p:cNvPr>
          <p:cNvSpPr/>
          <p:nvPr/>
        </p:nvSpPr>
        <p:spPr>
          <a:xfrm>
            <a:off x="938848" y="-2"/>
            <a:ext cx="8712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E90EF58A-494A-73A1-6A9D-0DC5EA655F97}"/>
              </a:ext>
            </a:extLst>
          </p:cNvPr>
          <p:cNvSpPr/>
          <p:nvPr/>
        </p:nvSpPr>
        <p:spPr>
          <a:xfrm>
            <a:off x="9524847" y="1093688"/>
            <a:ext cx="800219" cy="800219"/>
          </a:xfrm>
          <a:prstGeom prst="ellipse">
            <a:avLst/>
          </a:prstGeom>
          <a:solidFill>
            <a:srgbClr val="BC4E5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9</a:t>
            </a:r>
          </a:p>
        </p:txBody>
      </p:sp>
      <p:sp>
        <p:nvSpPr>
          <p:cNvPr id="7" name="Espace réservé du numéro de diapositive 6">
            <a:extLst>
              <a:ext uri="{FF2B5EF4-FFF2-40B4-BE49-F238E27FC236}">
                <a16:creationId xmlns:a16="http://schemas.microsoft.com/office/drawing/2014/main" id="{3EAA1A25-BEAB-FAF4-CBB3-9CD5D8F414C8}"/>
              </a:ext>
            </a:extLst>
          </p:cNvPr>
          <p:cNvSpPr>
            <a:spLocks noGrp="1"/>
          </p:cNvSpPr>
          <p:nvPr>
            <p:ph type="sldNum" sz="quarter" idx="4"/>
          </p:nvPr>
        </p:nvSpPr>
        <p:spPr/>
        <p:txBody>
          <a:bodyPr/>
          <a:lstStyle/>
          <a:p>
            <a:fld id="{F7CA2D74-DE0C-FF4C-8CDD-245129106F34}" type="slidenum">
              <a:rPr lang="fr-FR" smtClean="0"/>
              <a:pPr/>
              <a:t>20</a:t>
            </a:fld>
            <a:endParaRPr lang="fr-FR"/>
          </a:p>
        </p:txBody>
      </p:sp>
      <p:sp>
        <p:nvSpPr>
          <p:cNvPr id="6" name="ZoneTexte 5">
            <a:extLst>
              <a:ext uri="{FF2B5EF4-FFF2-40B4-BE49-F238E27FC236}">
                <a16:creationId xmlns:a16="http://schemas.microsoft.com/office/drawing/2014/main" id="{B2231F18-EF0D-3BB3-83E1-F1E6A297C77E}"/>
              </a:ext>
            </a:extLst>
          </p:cNvPr>
          <p:cNvSpPr txBox="1"/>
          <p:nvPr/>
        </p:nvSpPr>
        <p:spPr>
          <a:xfrm>
            <a:off x="10437538" y="1093688"/>
            <a:ext cx="1594623" cy="800219"/>
          </a:xfrm>
          <a:prstGeom prst="rect">
            <a:avLst/>
          </a:prstGeom>
          <a:solidFill>
            <a:srgbClr val="BC4E51"/>
          </a:solidFill>
        </p:spPr>
        <p:txBody>
          <a:bodyPr wrap="square" lIns="0" tIns="0" rIns="0" bIns="7200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Épisode</a:t>
            </a:r>
          </a:p>
          <a:p>
            <a:pPr algn="ctr">
              <a:lnSpc>
                <a:spcPts val="2400"/>
              </a:lnSpc>
            </a:pPr>
            <a:r>
              <a:rPr lang="fr-FR" sz="2200" b="1" dirty="0">
                <a:solidFill>
                  <a:schemeClr val="bg1"/>
                </a:solidFill>
                <a:latin typeface="Source Serif 4 14pt" panose="02040603050405020204" pitchFamily="18" charset="0"/>
                <a:ea typeface="Source Serif 4 14pt" panose="02040603050405020204" pitchFamily="18" charset="0"/>
              </a:rPr>
              <a:t>posthume</a:t>
            </a:r>
          </a:p>
        </p:txBody>
      </p:sp>
      <p:sp>
        <p:nvSpPr>
          <p:cNvPr id="8" name="Espace réservé du contenu 2">
            <a:extLst>
              <a:ext uri="{FF2B5EF4-FFF2-40B4-BE49-F238E27FC236}">
                <a16:creationId xmlns:a16="http://schemas.microsoft.com/office/drawing/2014/main" id="{CEE40803-5EC0-E7F7-EED3-17638D615980}"/>
              </a:ext>
            </a:extLst>
          </p:cNvPr>
          <p:cNvSpPr txBox="1">
            <a:spLocks/>
          </p:cNvSpPr>
          <p:nvPr/>
        </p:nvSpPr>
        <p:spPr>
          <a:xfrm>
            <a:off x="1128713" y="2368626"/>
            <a:ext cx="10903452" cy="4388114"/>
          </a:xfrm>
          <a:prstGeom prst="rect">
            <a:avLst/>
          </a:prstGeom>
        </p:spPr>
        <p:txBody>
          <a:bodyPr lIns="0" tIns="0" rIns="0" bIns="0" numCol="3"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lgn="just">
              <a:buFont typeface="Arial" panose="020B0604020202020204" pitchFamily="34" charset="0"/>
              <a:buNone/>
            </a:pPr>
            <a:r>
              <a:rPr lang="fr-FR" sz="1200" b="1" dirty="0">
                <a:latin typeface="Source Sans 3" panose="020B0303030403020204" pitchFamily="34" charset="0"/>
              </a:rPr>
              <a:t>Un modèle pour le XXIe siècle</a:t>
            </a:r>
          </a:p>
          <a:p>
            <a:pPr marL="0" indent="0" algn="just">
              <a:buFont typeface="Arial" panose="020B0604020202020204" pitchFamily="34" charset="0"/>
              <a:buNone/>
            </a:pPr>
            <a:r>
              <a:rPr lang="fr-FR" sz="1200" dirty="0">
                <a:latin typeface="Source Sans 3" panose="020B0303030403020204" pitchFamily="34" charset="0"/>
              </a:rPr>
              <a:t>Aujourd'hui, Marguerite continue d'inspirer ceux qui veulent vivre l'Évangile dans l'humilité et le service. Dans un monde marqué par l'exclusion, la précarité et les inégalités, son exemple résonne avec une actualité saisissante.</a:t>
            </a:r>
          </a:p>
          <a:p>
            <a:pPr marL="0" indent="0" algn="just">
              <a:buFont typeface="Arial" panose="020B0604020202020204" pitchFamily="34" charset="0"/>
              <a:buNone/>
            </a:pPr>
            <a:r>
              <a:rPr lang="fr-FR" sz="1200" dirty="0">
                <a:latin typeface="Source Sans 3" panose="020B0303030403020204" pitchFamily="34" charset="0"/>
              </a:rPr>
              <a:t>En 1983, Sœur Lucie Rogé la décrit comme un modèle vivant de charité guidé par l’esprit Saint : </a:t>
            </a:r>
            <a:r>
              <a:rPr lang="fr-FR" sz="1200" i="1" dirty="0">
                <a:solidFill>
                  <a:schemeClr val="bg1">
                    <a:lumMod val="50000"/>
                  </a:schemeClr>
                </a:solidFill>
                <a:latin typeface="Source Sans 3" panose="020B0303030403020204" pitchFamily="34" charset="0"/>
              </a:rPr>
              <a:t>« Marguerite Naseau est une invitation permanente à servir avec humilité et audace. </a:t>
            </a:r>
            <a:r>
              <a:rPr lang="fr-CA" sz="1200" dirty="0">
                <a:latin typeface="Source Sans 3" panose="020B0303030403020204" pitchFamily="34" charset="0"/>
              </a:rPr>
              <a:t>(Sœur Lucie Rogé,1983)</a:t>
            </a:r>
          </a:p>
          <a:p>
            <a:pPr marL="0" indent="0" algn="just">
              <a:buNone/>
            </a:pPr>
            <a:r>
              <a:rPr lang="fr-CA" sz="1200" dirty="0">
                <a:latin typeface="Source Sans 3" panose="020B0303030403020204" pitchFamily="34" charset="0"/>
              </a:rPr>
              <a:t>Son message reste pleinement actuel, et son héritage spirituel et social continue d’inspirer des générations.</a:t>
            </a:r>
          </a:p>
          <a:p>
            <a:pPr marL="0" indent="0" algn="just">
              <a:buFont typeface="Arial" panose="020B0604020202020204" pitchFamily="34" charset="0"/>
              <a:buNone/>
            </a:pPr>
            <a:r>
              <a:rPr lang="fr-CA" sz="1200" dirty="0">
                <a:latin typeface="Source Sans 3" panose="020B0303030403020204" pitchFamily="34" charset="0"/>
              </a:rPr>
              <a:t>En 1994, la Supérieure générale, Sœur Juana </a:t>
            </a:r>
            <a:r>
              <a:rPr lang="fr-CA" sz="1200" dirty="0" err="1">
                <a:latin typeface="Source Sans 3" panose="020B0303030403020204" pitchFamily="34" charset="0"/>
              </a:rPr>
              <a:t>Elizondo</a:t>
            </a:r>
            <a:r>
              <a:rPr lang="fr-CA" sz="1200" dirty="0">
                <a:latin typeface="Source Sans 3" panose="020B0303030403020204" pitchFamily="34" charset="0"/>
              </a:rPr>
              <a:t>, lors d’une cérémonie d’envoi en mission de cinq sœurs du Séminaire dans la Maison provinciale de Quito (Équateur), proposa Marguerite Naseau comme modèle : </a:t>
            </a:r>
            <a:r>
              <a:rPr lang="fr-CA" sz="1200" i="1" dirty="0">
                <a:solidFill>
                  <a:schemeClr val="bg1">
                    <a:lumMod val="50000"/>
                  </a:schemeClr>
                </a:solidFill>
                <a:latin typeface="Source Sans 3" panose="020B0303030403020204" pitchFamily="34" charset="0"/>
              </a:rPr>
              <a:t>« Partez revêtues de son humilité, de sa simplicité et de sa charité ; partez avec sa joie dans le service, et que chacune de vous soit comme Marguerite. Que tous vos actes soient empreints d’une pure bienveillance. » </a:t>
            </a:r>
            <a:r>
              <a:rPr lang="fr-CA" sz="1200" dirty="0">
                <a:latin typeface="Source Sans 3" panose="020B0303030403020204" pitchFamily="34" charset="0"/>
              </a:rPr>
              <a:t>(Échos de la Compagnie, 1994, p. 368)</a:t>
            </a:r>
          </a:p>
          <a:p>
            <a:pPr marL="0" indent="0" algn="just">
              <a:buFont typeface="Arial" panose="020B0604020202020204" pitchFamily="34" charset="0"/>
              <a:buNone/>
            </a:pPr>
            <a:endParaRPr lang="fr-FR" sz="1200" b="1" dirty="0">
              <a:latin typeface="Source Sans 3" panose="020B0303030403020204" pitchFamily="34" charset="0"/>
            </a:endParaRPr>
          </a:p>
          <a:p>
            <a:pPr marL="0" indent="0" algn="just">
              <a:buFont typeface="Arial" panose="020B0604020202020204" pitchFamily="34" charset="0"/>
              <a:buNone/>
            </a:pPr>
            <a:r>
              <a:rPr lang="fr-FR" sz="1200" b="1" dirty="0">
                <a:latin typeface="Source Sans 3" panose="020B0303030403020204" pitchFamily="34" charset="0"/>
              </a:rPr>
              <a:t>Un héritage indélébile</a:t>
            </a:r>
          </a:p>
          <a:p>
            <a:pPr marL="0" indent="0" algn="just">
              <a:buFont typeface="Arial" panose="020B0604020202020204" pitchFamily="34" charset="0"/>
              <a:buNone/>
            </a:pPr>
            <a:r>
              <a:rPr lang="fr-FR" sz="1200" dirty="0">
                <a:latin typeface="Source Sans 3" panose="020B0303030403020204" pitchFamily="34" charset="0"/>
              </a:rPr>
              <a:t>Aujourd’hui encore, les Filles de la Charité poursuivent sa mission en servant les malades, les enfants et les démunis avec le même esprit de service.</a:t>
            </a:r>
          </a:p>
          <a:p>
            <a:pPr marL="0" indent="0" algn="just">
              <a:buFont typeface="Arial" panose="020B0604020202020204" pitchFamily="34" charset="0"/>
              <a:buNone/>
            </a:pPr>
            <a:r>
              <a:rPr lang="fr-FR" sz="1200" dirty="0">
                <a:latin typeface="Source Sans 3" panose="020B0303030403020204" pitchFamily="34" charset="0"/>
              </a:rPr>
              <a:t>Son témoignage de foi et de charité, humble et fidèle, demeure un phare pour tous ceux qui cherchent à incarner l'amour du Christ à travers les plus pauvres.</a:t>
            </a:r>
          </a:p>
          <a:p>
            <a:pPr marL="0" indent="0" algn="just">
              <a:buFont typeface="Arial" panose="020B0604020202020204" pitchFamily="34" charset="0"/>
              <a:buNone/>
            </a:pPr>
            <a:r>
              <a:rPr lang="fr-CA" sz="1200" dirty="0">
                <a:latin typeface="Source Sans 3" panose="020B0303030403020204" pitchFamily="34" charset="0"/>
              </a:rPr>
              <a:t>Ainsi s’achève l’histoire de Marguerite Naseau, une femme qui a ouvert un chemin d’amour et de service, que poursuivent encore aujourd’hui des milliers de personnes engagées dans l’accueil et le soin des plus démunis.</a:t>
            </a:r>
          </a:p>
          <a:p>
            <a:pPr marL="0" indent="0" algn="just">
              <a:buFont typeface="Arial" panose="020B0604020202020204" pitchFamily="34" charset="0"/>
              <a:buNone/>
            </a:pPr>
            <a:endParaRPr lang="fr-CA" sz="1200" dirty="0">
              <a:latin typeface="Source Sans 3" panose="020B0303030403020204" pitchFamily="34" charset="0"/>
            </a:endParaRPr>
          </a:p>
        </p:txBody>
      </p:sp>
    </p:spTree>
    <p:extLst>
      <p:ext uri="{BB962C8B-B14F-4D97-AF65-F5344CB8AC3E}">
        <p14:creationId xmlns:p14="http://schemas.microsoft.com/office/powerpoint/2010/main" val="375488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8D2D-B85A-518D-C146-705ACAED43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31B34F-1C72-7C59-A73F-7B1B0C691CF3}"/>
              </a:ext>
            </a:extLst>
          </p:cNvPr>
          <p:cNvSpPr>
            <a:spLocks noGrp="1"/>
          </p:cNvSpPr>
          <p:nvPr>
            <p:ph type="title" idx="4294967295"/>
          </p:nvPr>
        </p:nvSpPr>
        <p:spPr>
          <a:xfrm>
            <a:off x="1128714" y="442573"/>
            <a:ext cx="9052349" cy="198068"/>
          </a:xfrm>
          <a:prstGeom prst="rect">
            <a:avLst/>
          </a:prstGeom>
        </p:spPr>
        <p:txBody>
          <a:bodyPr lIns="0" tIns="0" rIns="0" bIns="0"/>
          <a:lstStyle/>
          <a:p>
            <a:r>
              <a:rPr lang="fr-FR" sz="1400" dirty="0">
                <a:solidFill>
                  <a:schemeClr val="accent3"/>
                </a:solidFill>
                <a:latin typeface="Source Serif 4 14pt" panose="02040603050405020204" pitchFamily="18" charset="0"/>
                <a:ea typeface="Source Serif 4 14pt" panose="02040603050405020204" pitchFamily="18" charset="0"/>
              </a:rPr>
              <a:t>G. Récapitulatif d’une vie extraordinaire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4" name="ZoneTexte 3">
            <a:extLst>
              <a:ext uri="{FF2B5EF4-FFF2-40B4-BE49-F238E27FC236}">
                <a16:creationId xmlns:a16="http://schemas.microsoft.com/office/drawing/2014/main" id="{185F9069-3949-E7EA-BB5F-F847FAA3636C}"/>
              </a:ext>
            </a:extLst>
          </p:cNvPr>
          <p:cNvSpPr txBox="1"/>
          <p:nvPr/>
        </p:nvSpPr>
        <p:spPr>
          <a:xfrm>
            <a:off x="1128713" y="899791"/>
            <a:ext cx="9052349" cy="369332"/>
          </a:xfrm>
          <a:prstGeom prst="rect">
            <a:avLst/>
          </a:prstGeom>
          <a:noFill/>
        </p:spPr>
        <p:txBody>
          <a:bodyPr wrap="square" lIns="0" tIns="0" rIns="0" bIns="0" rtlCol="0">
            <a:spAutoFit/>
          </a:bodyPr>
          <a:lstStyle/>
          <a:p>
            <a:r>
              <a:rPr lang="fr-FR" sz="2400" b="1" dirty="0">
                <a:latin typeface="Source Serif 4 14pt" panose="02040603050405020204" pitchFamily="18" charset="0"/>
                <a:ea typeface="Source Serif 4 14pt" panose="02040603050405020204" pitchFamily="18" charset="0"/>
              </a:rPr>
              <a:t>La chronologie des dates</a:t>
            </a:r>
            <a:endParaRPr lang="fr-FR" sz="2400" b="1" dirty="0"/>
          </a:p>
        </p:txBody>
      </p:sp>
      <p:sp>
        <p:nvSpPr>
          <p:cNvPr id="10" name="Rectangle 9">
            <a:extLst>
              <a:ext uri="{FF2B5EF4-FFF2-40B4-BE49-F238E27FC236}">
                <a16:creationId xmlns:a16="http://schemas.microsoft.com/office/drawing/2014/main" id="{F23179DB-9A10-D1D9-85A1-7A322DB508BD}"/>
              </a:ext>
            </a:extLst>
          </p:cNvPr>
          <p:cNvSpPr/>
          <p:nvPr/>
        </p:nvSpPr>
        <p:spPr>
          <a:xfrm>
            <a:off x="938849" y="-2"/>
            <a:ext cx="9504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6" name="Espace réservé du numéro de diapositive 5">
            <a:extLst>
              <a:ext uri="{FF2B5EF4-FFF2-40B4-BE49-F238E27FC236}">
                <a16:creationId xmlns:a16="http://schemas.microsoft.com/office/drawing/2014/main" id="{A26BE9E7-D56B-68C7-FAFD-55B22E897140}"/>
              </a:ext>
            </a:extLst>
          </p:cNvPr>
          <p:cNvSpPr>
            <a:spLocks noGrp="1"/>
          </p:cNvSpPr>
          <p:nvPr>
            <p:ph type="sldNum" sz="quarter" idx="4"/>
          </p:nvPr>
        </p:nvSpPr>
        <p:spPr/>
        <p:txBody>
          <a:bodyPr/>
          <a:lstStyle/>
          <a:p>
            <a:fld id="{F7CA2D74-DE0C-FF4C-8CDD-245129106F34}" type="slidenum">
              <a:rPr lang="fr-FR" smtClean="0"/>
              <a:pPr/>
              <a:t>21</a:t>
            </a:fld>
            <a:endParaRPr lang="fr-FR"/>
          </a:p>
        </p:txBody>
      </p:sp>
      <p:sp>
        <p:nvSpPr>
          <p:cNvPr id="7" name="Espace réservé du contenu 2">
            <a:extLst>
              <a:ext uri="{FF2B5EF4-FFF2-40B4-BE49-F238E27FC236}">
                <a16:creationId xmlns:a16="http://schemas.microsoft.com/office/drawing/2014/main" id="{7F98A6A9-5524-D811-B501-06CF9561F38F}"/>
              </a:ext>
            </a:extLst>
          </p:cNvPr>
          <p:cNvSpPr txBox="1">
            <a:spLocks/>
          </p:cNvSpPr>
          <p:nvPr/>
        </p:nvSpPr>
        <p:spPr>
          <a:xfrm>
            <a:off x="1128713" y="1783872"/>
            <a:ext cx="10903452" cy="4027343"/>
          </a:xfrm>
          <a:prstGeom prst="rect">
            <a:avLst/>
          </a:prstGeom>
        </p:spPr>
        <p:txBody>
          <a:bodyPr lIns="0" tIns="0" rIns="0" bIns="0" numCol="4" spcCol="25200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pPr marL="0" indent="0">
              <a:buFont typeface="Arial" panose="020B0604020202020204" pitchFamily="34" charset="0"/>
              <a:buNone/>
            </a:pPr>
            <a:r>
              <a:rPr lang="fr-FR" sz="1200" b="1" dirty="0">
                <a:solidFill>
                  <a:schemeClr val="accent1"/>
                </a:solidFill>
                <a:latin typeface="Source Sans 3" panose="020B0303030403020204" pitchFamily="34" charset="0"/>
              </a:rPr>
              <a:t>1594</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Naissance à Suresnes, dans une famille paysanne pieuse. Marguerite </a:t>
            </a:r>
            <a:r>
              <a:rPr lang="fr-FR" sz="1200" dirty="0" err="1">
                <a:solidFill>
                  <a:schemeClr val="accent1"/>
                </a:solidFill>
                <a:latin typeface="Source Sans 3" panose="020B0303030403020204" pitchFamily="34" charset="0"/>
              </a:rPr>
              <a:t>Nezot</a:t>
            </a:r>
            <a:r>
              <a:rPr lang="fr-FR" sz="1200" dirty="0">
                <a:solidFill>
                  <a:schemeClr val="accent1"/>
                </a:solidFill>
                <a:latin typeface="Source Sans 3" panose="020B0303030403020204" pitchFamily="34" charset="0"/>
              </a:rPr>
              <a:t> </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est baptisée le jour même à l’église Saint-</a:t>
            </a:r>
            <a:r>
              <a:rPr lang="fr-FR" sz="1200" dirty="0" err="1">
                <a:solidFill>
                  <a:schemeClr val="accent1"/>
                </a:solidFill>
                <a:latin typeface="Source Sans 3" panose="020B0303030403020204" pitchFamily="34" charset="0"/>
              </a:rPr>
              <a:t>Leufroy</a:t>
            </a:r>
            <a:endParaRPr lang="fr-FR" sz="1200" dirty="0">
              <a:solidFill>
                <a:schemeClr val="accent1"/>
              </a:solidFill>
              <a:latin typeface="Source Sans 3" panose="020B0303030403020204" pitchFamily="34" charset="0"/>
            </a:endParaRPr>
          </a:p>
          <a:p>
            <a:pPr marL="0" indent="0">
              <a:buFont typeface="Arial" panose="020B0604020202020204" pitchFamily="34" charset="0"/>
              <a:buNone/>
            </a:pPr>
            <a:r>
              <a:rPr lang="fr-FR" sz="1200" b="1" dirty="0">
                <a:solidFill>
                  <a:schemeClr val="accent1"/>
                </a:solidFill>
                <a:latin typeface="Source Sans 3" panose="020B0303030403020204" pitchFamily="34" charset="0"/>
              </a:rPr>
              <a:t>Vers 1605-1610</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Marguerite, autodidacte, apprend seule à lire en interrogeant curé et passants. Elle commence à enseigner aux filles </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de son village (10-16 ans)</a:t>
            </a:r>
          </a:p>
          <a:p>
            <a:pPr marL="0" indent="0">
              <a:buFont typeface="Arial" panose="020B0604020202020204" pitchFamily="34" charset="0"/>
              <a:buNone/>
            </a:pPr>
            <a:r>
              <a:rPr lang="fr-FR" sz="1200" b="1" dirty="0">
                <a:solidFill>
                  <a:schemeClr val="accent1"/>
                </a:solidFill>
                <a:latin typeface="Source Sans 3" panose="020B0303030403020204" pitchFamily="34" charset="0"/>
              </a:rPr>
              <a:t>1610-1628</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Une mission itinérante prend forme : Marguerite quitte Suresnes pour aller de village en village (Villepreux, Saint-Cloud…), enseignant aux filles pauvres et formant d’autres jeunes femmes </a:t>
            </a:r>
            <a:br>
              <a:rPr lang="fr-FR" sz="1200" dirty="0">
                <a:solidFill>
                  <a:schemeClr val="accent1"/>
                </a:solidFill>
                <a:latin typeface="Source Sans 3" panose="020B0303030403020204" pitchFamily="34" charset="0"/>
              </a:rPr>
            </a:br>
            <a:r>
              <a:rPr lang="fr-FR" sz="1200" dirty="0">
                <a:solidFill>
                  <a:schemeClr val="accent1"/>
                </a:solidFill>
                <a:latin typeface="Source Sans 3" panose="020B0303030403020204" pitchFamily="34" charset="0"/>
              </a:rPr>
              <a:t>(16-34 ans)</a:t>
            </a:r>
          </a:p>
          <a:p>
            <a:pPr marL="0" indent="0">
              <a:buFont typeface="Arial" panose="020B0604020202020204" pitchFamily="34" charset="0"/>
              <a:buNone/>
            </a:pPr>
            <a:r>
              <a:rPr lang="fr-FR" sz="1200" b="1" dirty="0">
                <a:solidFill>
                  <a:schemeClr val="accent4"/>
                </a:solidFill>
                <a:latin typeface="Source Sans 3" panose="020B0303030403020204" pitchFamily="34" charset="0"/>
              </a:rPr>
              <a:t>1629</a:t>
            </a:r>
            <a:br>
              <a:rPr lang="fr-FR" sz="1200" dirty="0">
                <a:solidFill>
                  <a:schemeClr val="accent4"/>
                </a:solidFill>
                <a:latin typeface="Source Sans 3" panose="020B0303030403020204" pitchFamily="34" charset="0"/>
              </a:rPr>
            </a:br>
            <a:r>
              <a:rPr lang="fr-FR" sz="1200" dirty="0">
                <a:solidFill>
                  <a:schemeClr val="accent4"/>
                </a:solidFill>
                <a:latin typeface="Source Sans 3" panose="020B0303030403020204" pitchFamily="34" charset="0"/>
              </a:rPr>
              <a:t>Rencontre déterminante avec Vincent de Paul et Louise de Marillac. Marguerite est remarquée pour </a:t>
            </a:r>
            <a:br>
              <a:rPr lang="fr-FR" sz="1200" dirty="0">
                <a:solidFill>
                  <a:schemeClr val="accent4"/>
                </a:solidFill>
                <a:latin typeface="Source Sans 3" panose="020B0303030403020204" pitchFamily="34" charset="0"/>
              </a:rPr>
            </a:br>
            <a:r>
              <a:rPr lang="fr-FR" sz="1200" dirty="0">
                <a:solidFill>
                  <a:schemeClr val="accent4"/>
                </a:solidFill>
                <a:latin typeface="Source Sans 3" panose="020B0303030403020204" pitchFamily="34" charset="0"/>
              </a:rPr>
              <a:t>son zèle et son humilité (35 ans)</a:t>
            </a:r>
          </a:p>
          <a:p>
            <a:pPr marL="0" indent="0">
              <a:buFont typeface="Arial" panose="020B0604020202020204" pitchFamily="34" charset="0"/>
              <a:buNone/>
            </a:pPr>
            <a:r>
              <a:rPr lang="fr-FR" sz="1200" b="1" dirty="0">
                <a:solidFill>
                  <a:schemeClr val="accent4"/>
                </a:solidFill>
                <a:latin typeface="Source Sans 3" panose="020B0303030403020204" pitchFamily="34" charset="0"/>
              </a:rPr>
              <a:t>1630-1631</a:t>
            </a:r>
            <a:br>
              <a:rPr lang="fr-FR" sz="1200" dirty="0">
                <a:solidFill>
                  <a:schemeClr val="accent4"/>
                </a:solidFill>
                <a:latin typeface="Source Sans 3" panose="020B0303030403020204" pitchFamily="34" charset="0"/>
              </a:rPr>
            </a:br>
            <a:r>
              <a:rPr lang="fr-FR" sz="1200" dirty="0">
                <a:solidFill>
                  <a:schemeClr val="accent4"/>
                </a:solidFill>
                <a:latin typeface="Source Sans 3" panose="020B0303030403020204" pitchFamily="34" charset="0"/>
              </a:rPr>
              <a:t>Elle intègre les Charités parisiennes (notamment à Saint-Sauveur) et devient une figure centrale d’un groupe de jeunes filles au service des pauvres (36-37 ans)</a:t>
            </a:r>
          </a:p>
          <a:p>
            <a:pPr marL="0" indent="0">
              <a:buFont typeface="Arial" panose="020B0604020202020204" pitchFamily="34" charset="0"/>
              <a:buNone/>
            </a:pPr>
            <a:r>
              <a:rPr lang="fr-FR" sz="1200" b="1" dirty="0">
                <a:solidFill>
                  <a:schemeClr val="accent6"/>
                </a:solidFill>
                <a:latin typeface="Source Sans 3" panose="020B0303030403020204" pitchFamily="34" charset="0"/>
              </a:rPr>
              <a:t>1632</a:t>
            </a:r>
            <a:br>
              <a:rPr lang="fr-FR" sz="1200" dirty="0">
                <a:solidFill>
                  <a:schemeClr val="accent6"/>
                </a:solidFill>
                <a:latin typeface="Source Sans 3" panose="020B0303030403020204" pitchFamily="34" charset="0"/>
              </a:rPr>
            </a:br>
            <a:r>
              <a:rPr lang="fr-FR" sz="1200" dirty="0">
                <a:solidFill>
                  <a:schemeClr val="accent6"/>
                </a:solidFill>
                <a:latin typeface="Source Sans 3" panose="020B0303030403020204" pitchFamily="34" charset="0"/>
              </a:rPr>
              <a:t>Son exemple attire d’autres vocations. Marguerite devient un modèle vivant, formant et accompagnant de futures servantes des pauvres (38 ans)</a:t>
            </a:r>
          </a:p>
          <a:p>
            <a:pPr marL="0" indent="0">
              <a:buFont typeface="Arial" panose="020B0604020202020204" pitchFamily="34" charset="0"/>
              <a:buNone/>
            </a:pPr>
            <a:r>
              <a:rPr lang="fr-FR" sz="1200" b="1" dirty="0">
                <a:solidFill>
                  <a:schemeClr val="accent2"/>
                </a:solidFill>
                <a:latin typeface="Source Sans 3" panose="020B0303030403020204" pitchFamily="34" charset="0"/>
              </a:rPr>
              <a:t>1633</a:t>
            </a:r>
            <a:br>
              <a:rPr lang="fr-FR" sz="1200" dirty="0">
                <a:solidFill>
                  <a:schemeClr val="accent2"/>
                </a:solidFill>
                <a:latin typeface="Source Sans 3" panose="020B0303030403020204" pitchFamily="34" charset="0"/>
              </a:rPr>
            </a:br>
            <a:r>
              <a:rPr lang="fr-FR" sz="1200" dirty="0">
                <a:solidFill>
                  <a:schemeClr val="accent2"/>
                </a:solidFill>
                <a:latin typeface="Source Sans 3" panose="020B0303030403020204" pitchFamily="34" charset="0"/>
              </a:rPr>
              <a:t>Lors de l’épidémie de peste à Paris, Marguerite contracte la maladie en servant les malades à Saint-Nicolas-du-Chardonnet. Elle meurt à l’hôpital Saint-Louis (39 ans)</a:t>
            </a:r>
          </a:p>
          <a:p>
            <a:pPr marL="0" indent="0">
              <a:buFont typeface="Arial" panose="020B0604020202020204" pitchFamily="34" charset="0"/>
              <a:buNone/>
            </a:pPr>
            <a:r>
              <a:rPr lang="fr-FR" sz="1200" b="1" dirty="0">
                <a:solidFill>
                  <a:srgbClr val="A68CB5"/>
                </a:solidFill>
                <a:latin typeface="Source Sans 3" panose="020B0303030403020204" pitchFamily="34" charset="0"/>
              </a:rPr>
              <a:t>Novembre 1633 </a:t>
            </a:r>
            <a:br>
              <a:rPr lang="fr-FR" sz="1200" dirty="0">
                <a:solidFill>
                  <a:srgbClr val="A68CB5"/>
                </a:solidFill>
                <a:latin typeface="Source Sans 3" panose="020B0303030403020204" pitchFamily="34" charset="0"/>
              </a:rPr>
            </a:br>
            <a:r>
              <a:rPr lang="fr-FR" sz="1200" dirty="0">
                <a:solidFill>
                  <a:srgbClr val="A68CB5"/>
                </a:solidFill>
                <a:latin typeface="Source Sans 3" panose="020B0303030403020204" pitchFamily="34" charset="0"/>
              </a:rPr>
              <a:t>Fondation officielle des Filles de la Charité par Vincent de Paul et Louise de Marillac, dans le sillage du témoignage de Marguerite</a:t>
            </a:r>
          </a:p>
          <a:p>
            <a:pPr marL="0" indent="0">
              <a:buFont typeface="Arial" panose="020B0604020202020204" pitchFamily="34" charset="0"/>
              <a:buNone/>
            </a:pPr>
            <a:r>
              <a:rPr lang="fr-FR" sz="1200" b="1" dirty="0">
                <a:solidFill>
                  <a:srgbClr val="A68CB5"/>
                </a:solidFill>
                <a:latin typeface="Source Sans 3" panose="020B0303030403020204" pitchFamily="34" charset="0"/>
              </a:rPr>
              <a:t>1642-1655</a:t>
            </a:r>
            <a:br>
              <a:rPr lang="fr-FR" sz="1200" dirty="0">
                <a:solidFill>
                  <a:srgbClr val="A68CB5"/>
                </a:solidFill>
                <a:latin typeface="Source Sans 3" panose="020B0303030403020204" pitchFamily="34" charset="0"/>
              </a:rPr>
            </a:br>
            <a:r>
              <a:rPr lang="fr-FR" sz="1200" dirty="0">
                <a:solidFill>
                  <a:srgbClr val="A68CB5"/>
                </a:solidFill>
                <a:latin typeface="Source Sans 3" panose="020B0303030403020204" pitchFamily="34" charset="0"/>
              </a:rPr>
              <a:t>Vincent évoque fréquemment Marguerite dans ses conférences comme modèle fondateur, pionnière de la Compagnie. Elle est l’exemple donné aux premières générations de Sœurs</a:t>
            </a:r>
          </a:p>
          <a:p>
            <a:pPr marL="0" indent="0">
              <a:buFont typeface="Arial" panose="020B0604020202020204" pitchFamily="34" charset="0"/>
              <a:buNone/>
            </a:pPr>
            <a:r>
              <a:rPr lang="fr-FR" sz="1200" b="1" dirty="0">
                <a:solidFill>
                  <a:srgbClr val="A68CB5"/>
                </a:solidFill>
                <a:latin typeface="Source Sans 3" panose="020B0303030403020204" pitchFamily="34" charset="0"/>
              </a:rPr>
              <a:t>XVIIe – XXe siècles</a:t>
            </a:r>
            <a:br>
              <a:rPr lang="fr-FR" sz="1200" dirty="0">
                <a:solidFill>
                  <a:srgbClr val="A68CB5"/>
                </a:solidFill>
                <a:latin typeface="Source Sans 3" panose="020B0303030403020204" pitchFamily="34" charset="0"/>
              </a:rPr>
            </a:br>
            <a:r>
              <a:rPr lang="fr-FR" sz="1200" dirty="0">
                <a:solidFill>
                  <a:srgbClr val="A68CB5"/>
                </a:solidFill>
                <a:latin typeface="Source Sans 3" panose="020B0303030403020204" pitchFamily="34" charset="0"/>
              </a:rPr>
              <a:t>Pour les Filles de la Charité, Marguerite est la “première” des </a:t>
            </a:r>
            <a:r>
              <a:rPr lang="fr-FR" sz="1200" dirty="0" err="1">
                <a:solidFill>
                  <a:srgbClr val="A68CB5"/>
                </a:solidFill>
                <a:latin typeface="Source Sans 3" panose="020B0303030403020204" pitchFamily="34" charset="0"/>
              </a:rPr>
              <a:t>Soeurs</a:t>
            </a:r>
            <a:r>
              <a:rPr lang="fr-FR" sz="1200" dirty="0">
                <a:solidFill>
                  <a:srgbClr val="A68CB5"/>
                </a:solidFill>
                <a:latin typeface="Source Sans 3" panose="020B0303030403020204" pitchFamily="34" charset="0"/>
              </a:rPr>
              <a:t>. Elle est reconnue être à l’origine de la fondation de la Compagnie avec Vincent et Louise.  Vitraux, biographies et lieux de mémoire perpétuent son héritage</a:t>
            </a:r>
          </a:p>
          <a:p>
            <a:pPr marL="0" indent="0">
              <a:buFont typeface="Arial" panose="020B0604020202020204" pitchFamily="34" charset="0"/>
              <a:buNone/>
            </a:pPr>
            <a:endParaRPr lang="fr-FR" sz="1200" dirty="0">
              <a:solidFill>
                <a:srgbClr val="A68CB5"/>
              </a:solidFill>
              <a:latin typeface="Source Sans 3" panose="020B0303030403020204" pitchFamily="34" charset="0"/>
            </a:endParaRPr>
          </a:p>
          <a:p>
            <a:pPr marL="0" indent="0">
              <a:buFont typeface="Arial" panose="020B0604020202020204" pitchFamily="34" charset="0"/>
              <a:buNone/>
            </a:pPr>
            <a:endParaRPr lang="fr-FR" sz="1200" dirty="0">
              <a:solidFill>
                <a:srgbClr val="A68CB5"/>
              </a:solidFill>
              <a:latin typeface="Source Sans 3" panose="020B0303030403020204" pitchFamily="34" charset="0"/>
            </a:endParaRPr>
          </a:p>
          <a:p>
            <a:pPr marL="0" indent="0">
              <a:buFont typeface="Arial" panose="020B0604020202020204" pitchFamily="34" charset="0"/>
              <a:buNone/>
            </a:pPr>
            <a:endParaRPr lang="fr-FR" sz="1200" dirty="0">
              <a:solidFill>
                <a:srgbClr val="A68CB5"/>
              </a:solidFill>
              <a:latin typeface="Source Sans 3" panose="020B0303030403020204" pitchFamily="34" charset="0"/>
            </a:endParaRPr>
          </a:p>
          <a:p>
            <a:pPr marL="0" indent="0">
              <a:buFont typeface="Arial" panose="020B0604020202020204" pitchFamily="34" charset="0"/>
              <a:buNone/>
            </a:pPr>
            <a:endParaRPr lang="fr-FR" sz="1200" dirty="0">
              <a:solidFill>
                <a:srgbClr val="A68CB5"/>
              </a:solidFill>
              <a:latin typeface="Source Sans 3" panose="020B0303030403020204" pitchFamily="34" charset="0"/>
            </a:endParaRPr>
          </a:p>
          <a:p>
            <a:pPr marL="0" indent="0">
              <a:buFont typeface="Arial" panose="020B0604020202020204" pitchFamily="34" charset="0"/>
              <a:buNone/>
            </a:pPr>
            <a:endParaRPr lang="fr-FR" sz="1200" dirty="0">
              <a:solidFill>
                <a:srgbClr val="A68CB5"/>
              </a:solidFill>
              <a:latin typeface="Source Sans 3" panose="020B0303030403020204" pitchFamily="34" charset="0"/>
            </a:endParaRPr>
          </a:p>
          <a:p>
            <a:pPr marL="0" indent="0">
              <a:buFont typeface="Arial" panose="020B0604020202020204" pitchFamily="34" charset="0"/>
              <a:buNone/>
            </a:pPr>
            <a:r>
              <a:rPr lang="fr-FR" sz="1200" b="1" dirty="0">
                <a:solidFill>
                  <a:srgbClr val="BC4E51"/>
                </a:solidFill>
                <a:latin typeface="Source Sans 3" panose="020B0303030403020204" pitchFamily="34" charset="0"/>
              </a:rPr>
              <a:t>1983</a:t>
            </a:r>
            <a:br>
              <a:rPr lang="fr-FR" sz="1200" dirty="0">
                <a:solidFill>
                  <a:srgbClr val="BC4E51"/>
                </a:solidFill>
                <a:latin typeface="Source Sans 3" panose="020B0303030403020204" pitchFamily="34" charset="0"/>
              </a:rPr>
            </a:br>
            <a:r>
              <a:rPr lang="fr-FR" sz="1200" dirty="0">
                <a:solidFill>
                  <a:srgbClr val="BC4E51"/>
                </a:solidFill>
                <a:latin typeface="Source Sans 3" panose="020B0303030403020204" pitchFamily="34" charset="0"/>
              </a:rPr>
              <a:t>Sœur Lucie </a:t>
            </a:r>
            <a:r>
              <a:rPr lang="fr-FR" sz="1200" dirty="0" err="1">
                <a:solidFill>
                  <a:srgbClr val="BC4E51"/>
                </a:solidFill>
                <a:latin typeface="Source Sans 3" panose="020B0303030403020204" pitchFamily="34" charset="0"/>
              </a:rPr>
              <a:t>Rogé</a:t>
            </a:r>
            <a:r>
              <a:rPr lang="fr-FR" sz="1200" dirty="0">
                <a:solidFill>
                  <a:srgbClr val="BC4E51"/>
                </a:solidFill>
                <a:latin typeface="Source Sans 3" panose="020B0303030403020204" pitchFamily="34" charset="0"/>
              </a:rPr>
              <a:t>, Supérieure générale, la présente comme figure inspirante de la mystique de la charité, lors du 350e anniversaire de la fondation de la Compagnie</a:t>
            </a:r>
          </a:p>
          <a:p>
            <a:pPr marL="0" indent="0">
              <a:buFont typeface="Arial" panose="020B0604020202020204" pitchFamily="34" charset="0"/>
              <a:buNone/>
            </a:pPr>
            <a:r>
              <a:rPr lang="fr-FR" sz="1200" b="1" dirty="0">
                <a:solidFill>
                  <a:srgbClr val="BC4E51"/>
                </a:solidFill>
                <a:latin typeface="Source Sans 3" panose="020B0303030403020204" pitchFamily="34" charset="0"/>
              </a:rPr>
              <a:t>1994-2018</a:t>
            </a:r>
            <a:br>
              <a:rPr lang="fr-FR" sz="1200" dirty="0">
                <a:solidFill>
                  <a:srgbClr val="BC4E51"/>
                </a:solidFill>
                <a:latin typeface="Source Sans 3" panose="020B0303030403020204" pitchFamily="34" charset="0"/>
              </a:rPr>
            </a:br>
            <a:r>
              <a:rPr lang="fr-FR" sz="1200" dirty="0">
                <a:solidFill>
                  <a:srgbClr val="BC4E51"/>
                </a:solidFill>
                <a:latin typeface="Source Sans 3" panose="020B0303030403020204" pitchFamily="34" charset="0"/>
              </a:rPr>
              <a:t>Des maisons ou œuvres sont créées dans le monde sous le nom de Marguerite Naseau : en Afrique, Amérique latine, Asie et Europe. Une présence vivante et missionnaire</a:t>
            </a:r>
          </a:p>
        </p:txBody>
      </p:sp>
    </p:spTree>
    <p:extLst>
      <p:ext uri="{BB962C8B-B14F-4D97-AF65-F5344CB8AC3E}">
        <p14:creationId xmlns:p14="http://schemas.microsoft.com/office/powerpoint/2010/main" val="2304421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B927-4224-0570-8906-6E8E801890D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BCF98C0-39FF-0730-D3D0-3C7DBA8E96E2}"/>
              </a:ext>
            </a:extLst>
          </p:cNvPr>
          <p:cNvSpPr/>
          <p:nvPr/>
        </p:nvSpPr>
        <p:spPr>
          <a:xfrm>
            <a:off x="942625" y="6791423"/>
            <a:ext cx="11310936" cy="711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BD831CA2-6002-43A4-2F19-279B0C79C4D7}"/>
              </a:ext>
            </a:extLst>
          </p:cNvPr>
          <p:cNvSpPr/>
          <p:nvPr/>
        </p:nvSpPr>
        <p:spPr>
          <a:xfrm rot="5400000">
            <a:off x="1573442"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F39C32EF-DA66-6660-BE6B-0F790959AE1F}"/>
              </a:ext>
            </a:extLst>
          </p:cNvPr>
          <p:cNvSpPr/>
          <p:nvPr/>
        </p:nvSpPr>
        <p:spPr>
          <a:xfrm rot="5400000">
            <a:off x="2789948"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34057344-C74C-C76C-A3FC-CAEF815D68D7}"/>
              </a:ext>
            </a:extLst>
          </p:cNvPr>
          <p:cNvSpPr/>
          <p:nvPr/>
        </p:nvSpPr>
        <p:spPr>
          <a:xfrm rot="5400000">
            <a:off x="4006454"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827B9F83-4AF9-B912-D7CD-B254DF85558F}"/>
              </a:ext>
            </a:extLst>
          </p:cNvPr>
          <p:cNvSpPr/>
          <p:nvPr/>
        </p:nvSpPr>
        <p:spPr>
          <a:xfrm rot="5400000">
            <a:off x="5222960"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205E2ED-564D-D7B5-5F7F-B2C97A4A82D1}"/>
              </a:ext>
            </a:extLst>
          </p:cNvPr>
          <p:cNvSpPr/>
          <p:nvPr/>
        </p:nvSpPr>
        <p:spPr>
          <a:xfrm rot="5400000">
            <a:off x="6439466"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D8278950-F63B-D91E-EC32-AA69D36F6903}"/>
              </a:ext>
            </a:extLst>
          </p:cNvPr>
          <p:cNvSpPr/>
          <p:nvPr/>
        </p:nvSpPr>
        <p:spPr>
          <a:xfrm rot="5400000">
            <a:off x="7655972"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AA65E9F8-5246-ABC4-3E20-4A99576E3E84}"/>
              </a:ext>
            </a:extLst>
          </p:cNvPr>
          <p:cNvSpPr/>
          <p:nvPr/>
        </p:nvSpPr>
        <p:spPr>
          <a:xfrm rot="5400000">
            <a:off x="8872478"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12D251C5-9486-16BB-2F4C-C8FE261F2D3E}"/>
              </a:ext>
            </a:extLst>
          </p:cNvPr>
          <p:cNvSpPr/>
          <p:nvPr/>
        </p:nvSpPr>
        <p:spPr>
          <a:xfrm rot="5400000">
            <a:off x="10088984"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3AC8E410-CCED-0556-C083-4EF19AA8B9D5}"/>
              </a:ext>
            </a:extLst>
          </p:cNvPr>
          <p:cNvSpPr/>
          <p:nvPr/>
        </p:nvSpPr>
        <p:spPr>
          <a:xfrm rot="5400000">
            <a:off x="11305490" y="6754569"/>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Titre 1">
            <a:extLst>
              <a:ext uri="{FF2B5EF4-FFF2-40B4-BE49-F238E27FC236}">
                <a16:creationId xmlns:a16="http://schemas.microsoft.com/office/drawing/2014/main" id="{F63B4D17-42AD-0064-587C-57F7CFAD88A7}"/>
              </a:ext>
            </a:extLst>
          </p:cNvPr>
          <p:cNvSpPr txBox="1">
            <a:spLocks/>
          </p:cNvSpPr>
          <p:nvPr/>
        </p:nvSpPr>
        <p:spPr>
          <a:xfrm>
            <a:off x="1626168"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1590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9" name="Titre 1">
            <a:extLst>
              <a:ext uri="{FF2B5EF4-FFF2-40B4-BE49-F238E27FC236}">
                <a16:creationId xmlns:a16="http://schemas.microsoft.com/office/drawing/2014/main" id="{E35276BD-CA9D-7C15-FA8F-9E14E8CC41A4}"/>
              </a:ext>
            </a:extLst>
          </p:cNvPr>
          <p:cNvSpPr txBox="1">
            <a:spLocks/>
          </p:cNvSpPr>
          <p:nvPr/>
        </p:nvSpPr>
        <p:spPr>
          <a:xfrm>
            <a:off x="2837839"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0" name="Titre 1">
            <a:extLst>
              <a:ext uri="{FF2B5EF4-FFF2-40B4-BE49-F238E27FC236}">
                <a16:creationId xmlns:a16="http://schemas.microsoft.com/office/drawing/2014/main" id="{AC2F4AE6-91BD-0B01-D2B3-694EF8F9B867}"/>
              </a:ext>
            </a:extLst>
          </p:cNvPr>
          <p:cNvSpPr txBox="1">
            <a:spLocks/>
          </p:cNvSpPr>
          <p:nvPr/>
        </p:nvSpPr>
        <p:spPr>
          <a:xfrm>
            <a:off x="4047817"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1610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1" name="Titre 1">
            <a:extLst>
              <a:ext uri="{FF2B5EF4-FFF2-40B4-BE49-F238E27FC236}">
                <a16:creationId xmlns:a16="http://schemas.microsoft.com/office/drawing/2014/main" id="{BEF279DA-EDA4-00D2-2DA2-E112668188AB}"/>
              </a:ext>
            </a:extLst>
          </p:cNvPr>
          <p:cNvSpPr txBox="1">
            <a:spLocks/>
          </p:cNvSpPr>
          <p:nvPr/>
        </p:nvSpPr>
        <p:spPr>
          <a:xfrm>
            <a:off x="5283943"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1620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2" name="Titre 1">
            <a:extLst>
              <a:ext uri="{FF2B5EF4-FFF2-40B4-BE49-F238E27FC236}">
                <a16:creationId xmlns:a16="http://schemas.microsoft.com/office/drawing/2014/main" id="{9038DA61-3DB2-AF2B-396A-25D6AF0E11A6}"/>
              </a:ext>
            </a:extLst>
          </p:cNvPr>
          <p:cNvSpPr txBox="1">
            <a:spLocks/>
          </p:cNvSpPr>
          <p:nvPr/>
        </p:nvSpPr>
        <p:spPr>
          <a:xfrm>
            <a:off x="6493921"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1630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3" name="Titre 1">
            <a:extLst>
              <a:ext uri="{FF2B5EF4-FFF2-40B4-BE49-F238E27FC236}">
                <a16:creationId xmlns:a16="http://schemas.microsoft.com/office/drawing/2014/main" id="{7FAFDCB3-6C38-2367-88AD-04371C3F9BFC}"/>
              </a:ext>
            </a:extLst>
          </p:cNvPr>
          <p:cNvSpPr txBox="1">
            <a:spLocks/>
          </p:cNvSpPr>
          <p:nvPr/>
        </p:nvSpPr>
        <p:spPr>
          <a:xfrm>
            <a:off x="7727173"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1640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4" name="Titre 1">
            <a:extLst>
              <a:ext uri="{FF2B5EF4-FFF2-40B4-BE49-F238E27FC236}">
                <a16:creationId xmlns:a16="http://schemas.microsoft.com/office/drawing/2014/main" id="{E9D79993-0438-BDFB-298C-DB09E5B0441C}"/>
              </a:ext>
            </a:extLst>
          </p:cNvPr>
          <p:cNvSpPr txBox="1">
            <a:spLocks/>
          </p:cNvSpPr>
          <p:nvPr/>
        </p:nvSpPr>
        <p:spPr>
          <a:xfrm>
            <a:off x="8927272"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1650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5" name="Titre 1">
            <a:extLst>
              <a:ext uri="{FF2B5EF4-FFF2-40B4-BE49-F238E27FC236}">
                <a16:creationId xmlns:a16="http://schemas.microsoft.com/office/drawing/2014/main" id="{223E2E2F-5461-89BC-BBF6-88D75F5BDDA6}"/>
              </a:ext>
            </a:extLst>
          </p:cNvPr>
          <p:cNvSpPr txBox="1">
            <a:spLocks/>
          </p:cNvSpPr>
          <p:nvPr/>
        </p:nvSpPr>
        <p:spPr>
          <a:xfrm>
            <a:off x="10152381"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1660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6" name="Titre 1">
            <a:extLst>
              <a:ext uri="{FF2B5EF4-FFF2-40B4-BE49-F238E27FC236}">
                <a16:creationId xmlns:a16="http://schemas.microsoft.com/office/drawing/2014/main" id="{30B945F3-82C4-1133-1A39-FB02993028A6}"/>
              </a:ext>
            </a:extLst>
          </p:cNvPr>
          <p:cNvSpPr txBox="1">
            <a:spLocks/>
          </p:cNvSpPr>
          <p:nvPr/>
        </p:nvSpPr>
        <p:spPr>
          <a:xfrm>
            <a:off x="11377490" y="6944155"/>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1670</a:t>
            </a:r>
          </a:p>
        </p:txBody>
      </p:sp>
      <p:cxnSp>
        <p:nvCxnSpPr>
          <p:cNvPr id="98" name="Connecteur droit 97">
            <a:extLst>
              <a:ext uri="{FF2B5EF4-FFF2-40B4-BE49-F238E27FC236}">
                <a16:creationId xmlns:a16="http://schemas.microsoft.com/office/drawing/2014/main" id="{8C503A8B-B11C-D606-50F1-5CE64401DB42}"/>
              </a:ext>
            </a:extLst>
          </p:cNvPr>
          <p:cNvCxnSpPr>
            <a:cxnSpLocks/>
          </p:cNvCxnSpPr>
          <p:nvPr/>
        </p:nvCxnSpPr>
        <p:spPr>
          <a:xfrm>
            <a:off x="1129531" y="1433395"/>
            <a:ext cx="0" cy="54291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ED09BB7A-08F4-9947-2206-57843BC2F116}"/>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dirty="0">
                <a:solidFill>
                  <a:schemeClr val="accent3"/>
                </a:solidFill>
                <a:latin typeface="Source Serif 4 14pt" panose="02040603050405020204" pitchFamily="18" charset="0"/>
                <a:ea typeface="Source Serif 4 14pt" panose="02040603050405020204" pitchFamily="18" charset="0"/>
              </a:rPr>
              <a:t>G. Récapitulatif d’une vie extraordinaire</a:t>
            </a:r>
            <a:br>
              <a:rPr lang="fr-FR" sz="1400" dirty="0">
                <a:solidFill>
                  <a:schemeClr val="accent3"/>
                </a:solidFill>
                <a:latin typeface="Source Serif 4 14pt" panose="02040603050405020204" pitchFamily="18" charset="0"/>
                <a:ea typeface="Source Serif 4 14pt" panose="02040603050405020204" pitchFamily="18" charset="0"/>
              </a:rPr>
            </a:br>
            <a:r>
              <a:rPr lang="fr-FR" sz="1400" b="0" dirty="0">
                <a:solidFill>
                  <a:schemeClr val="accent3"/>
                </a:solidFill>
                <a:latin typeface="Source Serif 4 14pt" panose="02040603050405020204" pitchFamily="18" charset="0"/>
                <a:ea typeface="Source Serif 4 14pt" panose="02040603050405020204" pitchFamily="18" charset="0"/>
              </a:rPr>
              <a:t>Frise récapitulative des grandes étapes de vie de Marguerite</a:t>
            </a:r>
            <a:endParaRPr lang="fr-FR" sz="2400" b="0" dirty="0">
              <a:solidFill>
                <a:schemeClr val="accent3"/>
              </a:solidFill>
              <a:latin typeface="Source Serif 4 14pt" panose="02040603050405020204" pitchFamily="18" charset="0"/>
              <a:ea typeface="Source Serif 4 14pt" panose="02040603050405020204" pitchFamily="18" charset="0"/>
            </a:endParaRPr>
          </a:p>
        </p:txBody>
      </p:sp>
      <p:sp>
        <p:nvSpPr>
          <p:cNvPr id="9" name="Rectangle 8">
            <a:extLst>
              <a:ext uri="{FF2B5EF4-FFF2-40B4-BE49-F238E27FC236}">
                <a16:creationId xmlns:a16="http://schemas.microsoft.com/office/drawing/2014/main" id="{275027F1-9F22-1641-8274-92906388C1A3}"/>
              </a:ext>
            </a:extLst>
          </p:cNvPr>
          <p:cNvSpPr/>
          <p:nvPr/>
        </p:nvSpPr>
        <p:spPr>
          <a:xfrm>
            <a:off x="938849" y="-1"/>
            <a:ext cx="10296000" cy="180000"/>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86" name="ZoneTexte 85">
            <a:extLst>
              <a:ext uri="{FF2B5EF4-FFF2-40B4-BE49-F238E27FC236}">
                <a16:creationId xmlns:a16="http://schemas.microsoft.com/office/drawing/2014/main" id="{4DCEDFFF-039D-70A4-0511-C02CC08B8638}"/>
              </a:ext>
            </a:extLst>
          </p:cNvPr>
          <p:cNvSpPr txBox="1"/>
          <p:nvPr/>
        </p:nvSpPr>
        <p:spPr>
          <a:xfrm>
            <a:off x="1107497" y="1064063"/>
            <a:ext cx="2217882"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Naissance de Vincent de Paul</a:t>
            </a:r>
          </a:p>
          <a:p>
            <a:r>
              <a:rPr lang="fr-FR" sz="1200" dirty="0">
                <a:solidFill>
                  <a:schemeClr val="accent1"/>
                </a:solidFill>
                <a:latin typeface="Source Sans 3" panose="020B0303030403020204" pitchFamily="34" charset="0"/>
                <a:ea typeface="Source Serif 4 14pt" panose="02040603050405020204" pitchFamily="18" charset="0"/>
              </a:rPr>
              <a:t>1581</a:t>
            </a:r>
          </a:p>
        </p:txBody>
      </p:sp>
      <p:sp>
        <p:nvSpPr>
          <p:cNvPr id="29" name="Rectangle : coins arrondis 28">
            <a:extLst>
              <a:ext uri="{FF2B5EF4-FFF2-40B4-BE49-F238E27FC236}">
                <a16:creationId xmlns:a16="http://schemas.microsoft.com/office/drawing/2014/main" id="{42291F94-A7A5-AA49-B2D4-821268E27879}"/>
              </a:ext>
            </a:extLst>
          </p:cNvPr>
          <p:cNvSpPr/>
          <p:nvPr/>
        </p:nvSpPr>
        <p:spPr>
          <a:xfrm>
            <a:off x="6934055" y="550268"/>
            <a:ext cx="3443832" cy="293019"/>
          </a:xfrm>
          <a:prstGeom prst="roundRect">
            <a:avLst>
              <a:gd name="adj" fmla="val 320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fr-FR" sz="1200" b="1" dirty="0">
                <a:solidFill>
                  <a:schemeClr val="bg1"/>
                </a:solidFill>
                <a:latin typeface="Source Serif 4 14pt" panose="02040603050405020204" pitchFamily="18" charset="0"/>
                <a:ea typeface="Source Serif 4 14pt" panose="02040603050405020204" pitchFamily="18" charset="0"/>
              </a:rPr>
              <a:t>Saint Vincent de Paul et Louise de Marillac</a:t>
            </a:r>
          </a:p>
        </p:txBody>
      </p:sp>
      <p:sp>
        <p:nvSpPr>
          <p:cNvPr id="34" name="Rectangle : coins arrondis 33">
            <a:extLst>
              <a:ext uri="{FF2B5EF4-FFF2-40B4-BE49-F238E27FC236}">
                <a16:creationId xmlns:a16="http://schemas.microsoft.com/office/drawing/2014/main" id="{ACD85242-D213-ACA4-D4A7-935356414AB1}"/>
              </a:ext>
            </a:extLst>
          </p:cNvPr>
          <p:cNvSpPr/>
          <p:nvPr/>
        </p:nvSpPr>
        <p:spPr>
          <a:xfrm>
            <a:off x="10423315" y="541649"/>
            <a:ext cx="1623067" cy="293385"/>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fr-FR" sz="1200" b="1" dirty="0">
                <a:solidFill>
                  <a:schemeClr val="bg1"/>
                </a:solidFill>
                <a:latin typeface="Source Serif 4 14pt" panose="02040603050405020204" pitchFamily="18" charset="0"/>
                <a:ea typeface="Source Serif 4 14pt" panose="02040603050405020204" pitchFamily="18" charset="0"/>
              </a:rPr>
              <a:t>Marguerite Naseau</a:t>
            </a:r>
          </a:p>
        </p:txBody>
      </p:sp>
      <p:cxnSp>
        <p:nvCxnSpPr>
          <p:cNvPr id="43" name="Connecteur droit 42">
            <a:extLst>
              <a:ext uri="{FF2B5EF4-FFF2-40B4-BE49-F238E27FC236}">
                <a16:creationId xmlns:a16="http://schemas.microsoft.com/office/drawing/2014/main" id="{4D2CB8E0-72E0-097A-EEF1-72253C738B6D}"/>
              </a:ext>
            </a:extLst>
          </p:cNvPr>
          <p:cNvCxnSpPr>
            <a:cxnSpLocks/>
          </p:cNvCxnSpPr>
          <p:nvPr/>
        </p:nvCxnSpPr>
        <p:spPr>
          <a:xfrm>
            <a:off x="1900712" y="1950192"/>
            <a:ext cx="0" cy="491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59B5852-6CDA-25F6-7916-CF876B5D2FCA}"/>
              </a:ext>
            </a:extLst>
          </p:cNvPr>
          <p:cNvCxnSpPr>
            <a:cxnSpLocks/>
          </p:cNvCxnSpPr>
          <p:nvPr/>
        </p:nvCxnSpPr>
        <p:spPr>
          <a:xfrm>
            <a:off x="2881213" y="3326860"/>
            <a:ext cx="0" cy="35357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BB558ABC-9C39-6724-6514-C7F3D9CFC3DD}"/>
              </a:ext>
            </a:extLst>
          </p:cNvPr>
          <p:cNvCxnSpPr>
            <a:cxnSpLocks/>
          </p:cNvCxnSpPr>
          <p:nvPr/>
        </p:nvCxnSpPr>
        <p:spPr>
          <a:xfrm>
            <a:off x="4368490" y="4378464"/>
            <a:ext cx="0" cy="24841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50D5EB39-06DF-23BA-5363-4B4088C2A2C7}"/>
              </a:ext>
            </a:extLst>
          </p:cNvPr>
          <p:cNvCxnSpPr>
            <a:cxnSpLocks/>
          </p:cNvCxnSpPr>
          <p:nvPr/>
        </p:nvCxnSpPr>
        <p:spPr>
          <a:xfrm>
            <a:off x="4985434" y="2820144"/>
            <a:ext cx="0" cy="40399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A365DB51-0D6F-58DA-26AB-83F0716C20C6}"/>
              </a:ext>
            </a:extLst>
          </p:cNvPr>
          <p:cNvCxnSpPr>
            <a:cxnSpLocks/>
          </p:cNvCxnSpPr>
          <p:nvPr/>
        </p:nvCxnSpPr>
        <p:spPr>
          <a:xfrm>
            <a:off x="5139670" y="3687447"/>
            <a:ext cx="0" cy="31726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7AEC0143-525B-4FAE-BEEF-434375D51003}"/>
              </a:ext>
            </a:extLst>
          </p:cNvPr>
          <p:cNvCxnSpPr>
            <a:cxnSpLocks/>
          </p:cNvCxnSpPr>
          <p:nvPr/>
        </p:nvCxnSpPr>
        <p:spPr>
          <a:xfrm>
            <a:off x="5635429" y="4327179"/>
            <a:ext cx="0" cy="25328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495DBB72-9127-7F30-EECE-2A47D72FFCE0}"/>
              </a:ext>
            </a:extLst>
          </p:cNvPr>
          <p:cNvCxnSpPr>
            <a:cxnSpLocks/>
          </p:cNvCxnSpPr>
          <p:nvPr/>
        </p:nvCxnSpPr>
        <p:spPr>
          <a:xfrm>
            <a:off x="5888817" y="4327179"/>
            <a:ext cx="0" cy="253539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3E62756-93E4-C1B4-A9E1-3BAC3F50FD17}"/>
              </a:ext>
            </a:extLst>
          </p:cNvPr>
          <p:cNvCxnSpPr>
            <a:cxnSpLocks/>
          </p:cNvCxnSpPr>
          <p:nvPr/>
        </p:nvCxnSpPr>
        <p:spPr>
          <a:xfrm>
            <a:off x="6032036" y="4879714"/>
            <a:ext cx="0" cy="19803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767C0BD1-1F1E-1BFB-2862-5B1313539716}"/>
              </a:ext>
            </a:extLst>
          </p:cNvPr>
          <p:cNvCxnSpPr>
            <a:cxnSpLocks/>
          </p:cNvCxnSpPr>
          <p:nvPr/>
        </p:nvCxnSpPr>
        <p:spPr>
          <a:xfrm>
            <a:off x="6252374" y="5277237"/>
            <a:ext cx="0" cy="158281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BDAC3BB0-7EF4-7955-AF36-1BDED1171EBC}"/>
              </a:ext>
            </a:extLst>
          </p:cNvPr>
          <p:cNvCxnSpPr>
            <a:cxnSpLocks/>
          </p:cNvCxnSpPr>
          <p:nvPr/>
        </p:nvCxnSpPr>
        <p:spPr>
          <a:xfrm>
            <a:off x="6384577" y="5889774"/>
            <a:ext cx="0" cy="970273"/>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CC7F8A9C-D282-DCE9-E8B5-0103720F7985}"/>
              </a:ext>
            </a:extLst>
          </p:cNvPr>
          <p:cNvCxnSpPr>
            <a:cxnSpLocks/>
          </p:cNvCxnSpPr>
          <p:nvPr/>
        </p:nvCxnSpPr>
        <p:spPr>
          <a:xfrm>
            <a:off x="6384575" y="2120652"/>
            <a:ext cx="0" cy="148616"/>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509AAB82-747B-D86B-B8FE-1D500AC4D502}"/>
              </a:ext>
            </a:extLst>
          </p:cNvPr>
          <p:cNvCxnSpPr>
            <a:cxnSpLocks/>
          </p:cNvCxnSpPr>
          <p:nvPr/>
        </p:nvCxnSpPr>
        <p:spPr>
          <a:xfrm>
            <a:off x="6814235" y="6653769"/>
            <a:ext cx="0" cy="20627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99891619-174A-DFEC-A33A-4AB10BEEABCE}"/>
              </a:ext>
            </a:extLst>
          </p:cNvPr>
          <p:cNvCxnSpPr>
            <a:cxnSpLocks/>
          </p:cNvCxnSpPr>
          <p:nvPr/>
        </p:nvCxnSpPr>
        <p:spPr>
          <a:xfrm>
            <a:off x="6946437" y="6653769"/>
            <a:ext cx="0" cy="20627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697C0228-F066-FF1E-9698-D703345FAACD}"/>
              </a:ext>
            </a:extLst>
          </p:cNvPr>
          <p:cNvCxnSpPr>
            <a:cxnSpLocks/>
          </p:cNvCxnSpPr>
          <p:nvPr/>
        </p:nvCxnSpPr>
        <p:spPr>
          <a:xfrm>
            <a:off x="7254909" y="6524017"/>
            <a:ext cx="0" cy="33603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3F8EAAF3-3C60-44C6-43F4-16826E6DB313}"/>
              </a:ext>
            </a:extLst>
          </p:cNvPr>
          <p:cNvCxnSpPr>
            <a:cxnSpLocks/>
          </p:cNvCxnSpPr>
          <p:nvPr/>
        </p:nvCxnSpPr>
        <p:spPr>
          <a:xfrm>
            <a:off x="7475246" y="6524017"/>
            <a:ext cx="0" cy="33603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AA5B57C5-13B7-B57E-E897-4A97685BD31E}"/>
              </a:ext>
            </a:extLst>
          </p:cNvPr>
          <p:cNvCxnSpPr>
            <a:cxnSpLocks/>
          </p:cNvCxnSpPr>
          <p:nvPr/>
        </p:nvCxnSpPr>
        <p:spPr>
          <a:xfrm>
            <a:off x="7607448" y="3949277"/>
            <a:ext cx="0" cy="3779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672A55F5-916C-C3FE-8798-A1A64F13E547}"/>
              </a:ext>
            </a:extLst>
          </p:cNvPr>
          <p:cNvCxnSpPr>
            <a:cxnSpLocks/>
          </p:cNvCxnSpPr>
          <p:nvPr/>
        </p:nvCxnSpPr>
        <p:spPr>
          <a:xfrm>
            <a:off x="9072691" y="5632279"/>
            <a:ext cx="0" cy="65215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63FCEE16-DF06-76F7-E9F9-379CDF873089}"/>
              </a:ext>
            </a:extLst>
          </p:cNvPr>
          <p:cNvCxnSpPr>
            <a:cxnSpLocks/>
          </p:cNvCxnSpPr>
          <p:nvPr/>
        </p:nvCxnSpPr>
        <p:spPr>
          <a:xfrm>
            <a:off x="9304046" y="6139169"/>
            <a:ext cx="0" cy="13229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FF117796-7F65-4A42-7112-D2D5904C1DB3}"/>
              </a:ext>
            </a:extLst>
          </p:cNvPr>
          <p:cNvCxnSpPr>
            <a:cxnSpLocks/>
          </p:cNvCxnSpPr>
          <p:nvPr/>
        </p:nvCxnSpPr>
        <p:spPr>
          <a:xfrm>
            <a:off x="10185395" y="2129328"/>
            <a:ext cx="0" cy="7753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ZoneTexte 144">
            <a:extLst>
              <a:ext uri="{FF2B5EF4-FFF2-40B4-BE49-F238E27FC236}">
                <a16:creationId xmlns:a16="http://schemas.microsoft.com/office/drawing/2014/main" id="{45D4520F-B1E8-A80E-A3D2-03A95050ED37}"/>
              </a:ext>
            </a:extLst>
          </p:cNvPr>
          <p:cNvSpPr txBox="1"/>
          <p:nvPr/>
        </p:nvSpPr>
        <p:spPr>
          <a:xfrm>
            <a:off x="1885479" y="1396194"/>
            <a:ext cx="2311945"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Naissance de Louise </a:t>
            </a:r>
          </a:p>
          <a:p>
            <a:r>
              <a:rPr lang="fr-FR" sz="1200" b="1" dirty="0">
                <a:solidFill>
                  <a:schemeClr val="accent1"/>
                </a:solidFill>
                <a:latin typeface="Source Serif 4 14pt" panose="02040603050405020204" pitchFamily="18" charset="0"/>
                <a:ea typeface="Source Serif 4 14pt" panose="02040603050405020204" pitchFamily="18" charset="0"/>
              </a:rPr>
              <a:t>de Marillac</a:t>
            </a:r>
          </a:p>
          <a:p>
            <a:r>
              <a:rPr lang="fr-FR" sz="1200" dirty="0">
                <a:solidFill>
                  <a:schemeClr val="accent1"/>
                </a:solidFill>
                <a:latin typeface="Source Sans 3" panose="020B0303030403020204" pitchFamily="34" charset="0"/>
                <a:ea typeface="Source Serif 4 14pt" panose="02040603050405020204" pitchFamily="18" charset="0"/>
              </a:rPr>
              <a:t>1591</a:t>
            </a:r>
          </a:p>
        </p:txBody>
      </p:sp>
      <p:sp>
        <p:nvSpPr>
          <p:cNvPr id="146" name="ZoneTexte 145">
            <a:extLst>
              <a:ext uri="{FF2B5EF4-FFF2-40B4-BE49-F238E27FC236}">
                <a16:creationId xmlns:a16="http://schemas.microsoft.com/office/drawing/2014/main" id="{74082E07-7493-EC8B-0239-71F55520D21B}"/>
              </a:ext>
            </a:extLst>
          </p:cNvPr>
          <p:cNvSpPr txBox="1"/>
          <p:nvPr/>
        </p:nvSpPr>
        <p:spPr>
          <a:xfrm>
            <a:off x="2861948" y="1754779"/>
            <a:ext cx="1216503"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Ordination </a:t>
            </a:r>
          </a:p>
          <a:p>
            <a:r>
              <a:rPr lang="fr-FR" sz="1200" b="1" dirty="0">
                <a:solidFill>
                  <a:schemeClr val="accent1"/>
                </a:solidFill>
                <a:latin typeface="Source Serif 4 14pt" panose="02040603050405020204" pitchFamily="18" charset="0"/>
                <a:ea typeface="Source Serif 4 14pt" panose="02040603050405020204" pitchFamily="18" charset="0"/>
              </a:rPr>
              <a:t>Vincent de Paul</a:t>
            </a:r>
          </a:p>
          <a:p>
            <a:r>
              <a:rPr lang="fr-FR" sz="1200" dirty="0">
                <a:solidFill>
                  <a:schemeClr val="accent1"/>
                </a:solidFill>
                <a:latin typeface="Source Sans 3" panose="020B0303030403020204" pitchFamily="34" charset="0"/>
                <a:ea typeface="Source Serif 4 14pt" panose="02040603050405020204" pitchFamily="18" charset="0"/>
              </a:rPr>
              <a:t>1600</a:t>
            </a:r>
          </a:p>
        </p:txBody>
      </p:sp>
      <p:sp>
        <p:nvSpPr>
          <p:cNvPr id="147" name="ZoneTexte 146">
            <a:extLst>
              <a:ext uri="{FF2B5EF4-FFF2-40B4-BE49-F238E27FC236}">
                <a16:creationId xmlns:a16="http://schemas.microsoft.com/office/drawing/2014/main" id="{2C8B8E5A-B463-C84A-3481-BA739F283048}"/>
              </a:ext>
            </a:extLst>
          </p:cNvPr>
          <p:cNvSpPr txBox="1"/>
          <p:nvPr/>
        </p:nvSpPr>
        <p:spPr>
          <a:xfrm>
            <a:off x="4356180" y="1097819"/>
            <a:ext cx="1511898"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Vincent de Paul </a:t>
            </a:r>
          </a:p>
          <a:p>
            <a:r>
              <a:rPr lang="fr-FR" sz="1200" b="1" dirty="0">
                <a:solidFill>
                  <a:schemeClr val="accent1"/>
                </a:solidFill>
                <a:latin typeface="Source Serif 4 14pt" panose="02040603050405020204" pitchFamily="18" charset="0"/>
                <a:ea typeface="Source Serif 4 14pt" panose="02040603050405020204" pitchFamily="18" charset="0"/>
              </a:rPr>
              <a:t>curé de Clichy</a:t>
            </a:r>
          </a:p>
          <a:p>
            <a:r>
              <a:rPr lang="fr-FR" sz="1200" dirty="0">
                <a:solidFill>
                  <a:schemeClr val="accent1"/>
                </a:solidFill>
                <a:latin typeface="Source Sans 3" panose="020B0303030403020204" pitchFamily="34" charset="0"/>
                <a:ea typeface="Source Serif 4 14pt" panose="02040603050405020204" pitchFamily="18" charset="0"/>
              </a:rPr>
              <a:t>1612</a:t>
            </a:r>
          </a:p>
        </p:txBody>
      </p:sp>
      <p:sp>
        <p:nvSpPr>
          <p:cNvPr id="148" name="ZoneTexte 147">
            <a:extLst>
              <a:ext uri="{FF2B5EF4-FFF2-40B4-BE49-F238E27FC236}">
                <a16:creationId xmlns:a16="http://schemas.microsoft.com/office/drawing/2014/main" id="{520DB620-47FC-AB0C-6C2D-8B7C6E351F48}"/>
              </a:ext>
            </a:extLst>
          </p:cNvPr>
          <p:cNvSpPr txBox="1"/>
          <p:nvPr/>
        </p:nvSpPr>
        <p:spPr>
          <a:xfrm>
            <a:off x="4719744" y="1850123"/>
            <a:ext cx="1511898"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Folleville</a:t>
            </a:r>
          </a:p>
          <a:p>
            <a:r>
              <a:rPr lang="fr-FR" sz="1200" dirty="0">
                <a:solidFill>
                  <a:schemeClr val="accent1"/>
                </a:solidFill>
                <a:latin typeface="Source Sans 3" panose="020B0303030403020204" pitchFamily="34" charset="0"/>
                <a:ea typeface="Source Serif 4 14pt" panose="02040603050405020204" pitchFamily="18" charset="0"/>
              </a:rPr>
              <a:t>Janvier 1617</a:t>
            </a:r>
          </a:p>
        </p:txBody>
      </p:sp>
      <p:sp>
        <p:nvSpPr>
          <p:cNvPr id="150" name="ZoneTexte 149">
            <a:extLst>
              <a:ext uri="{FF2B5EF4-FFF2-40B4-BE49-F238E27FC236}">
                <a16:creationId xmlns:a16="http://schemas.microsoft.com/office/drawing/2014/main" id="{2E48B750-912E-261F-1A32-289DC72EB274}"/>
              </a:ext>
            </a:extLst>
          </p:cNvPr>
          <p:cNvSpPr txBox="1"/>
          <p:nvPr/>
        </p:nvSpPr>
        <p:spPr>
          <a:xfrm>
            <a:off x="4719744" y="2269268"/>
            <a:ext cx="1984285"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Organisation des Charités à Chatillon Les Dombes</a:t>
            </a:r>
          </a:p>
          <a:p>
            <a:r>
              <a:rPr lang="fr-FR" sz="1200" dirty="0">
                <a:solidFill>
                  <a:schemeClr val="accent1"/>
                </a:solidFill>
                <a:latin typeface="Source Sans 3" panose="020B0303030403020204" pitchFamily="34" charset="0"/>
                <a:ea typeface="Source Serif 4 14pt" panose="02040603050405020204" pitchFamily="18" charset="0"/>
              </a:rPr>
              <a:t>Août 1617</a:t>
            </a:r>
          </a:p>
        </p:txBody>
      </p:sp>
      <p:sp>
        <p:nvSpPr>
          <p:cNvPr id="151" name="ZoneTexte 150">
            <a:extLst>
              <a:ext uri="{FF2B5EF4-FFF2-40B4-BE49-F238E27FC236}">
                <a16:creationId xmlns:a16="http://schemas.microsoft.com/office/drawing/2014/main" id="{9FF53B67-11C5-2E10-B7C7-D53008782A63}"/>
              </a:ext>
            </a:extLst>
          </p:cNvPr>
          <p:cNvSpPr txBox="1"/>
          <p:nvPr/>
        </p:nvSpPr>
        <p:spPr>
          <a:xfrm>
            <a:off x="5553180" y="3560834"/>
            <a:ext cx="1984285" cy="738664"/>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Lumière de Pentecôte </a:t>
            </a:r>
            <a:br>
              <a:rPr lang="fr-FR" sz="1200" b="1" dirty="0">
                <a:solidFill>
                  <a:schemeClr val="accent1"/>
                </a:solidFill>
                <a:latin typeface="Source Serif 4 14pt" panose="02040603050405020204" pitchFamily="18" charset="0"/>
                <a:ea typeface="Source Serif 4 14pt" panose="02040603050405020204" pitchFamily="18" charset="0"/>
              </a:rPr>
            </a:br>
            <a:r>
              <a:rPr lang="fr-FR" sz="1200" b="1" dirty="0">
                <a:solidFill>
                  <a:schemeClr val="accent1"/>
                </a:solidFill>
                <a:latin typeface="Source Serif 4 14pt" panose="02040603050405020204" pitchFamily="18" charset="0"/>
                <a:ea typeface="Source Serif 4 14pt" panose="02040603050405020204" pitchFamily="18" charset="0"/>
              </a:rPr>
              <a:t>Révélation intérieure pour Louise de Marillac</a:t>
            </a:r>
          </a:p>
          <a:p>
            <a:r>
              <a:rPr lang="fr-FR" sz="1200" dirty="0">
                <a:solidFill>
                  <a:schemeClr val="accent1"/>
                </a:solidFill>
                <a:latin typeface="Source Sans 3" panose="020B0303030403020204" pitchFamily="34" charset="0"/>
                <a:ea typeface="Source Serif 4 14pt" panose="02040603050405020204" pitchFamily="18" charset="0"/>
              </a:rPr>
              <a:t>4 juin 1623</a:t>
            </a:r>
          </a:p>
        </p:txBody>
      </p:sp>
      <p:sp>
        <p:nvSpPr>
          <p:cNvPr id="154" name="ZoneTexte 153">
            <a:extLst>
              <a:ext uri="{FF2B5EF4-FFF2-40B4-BE49-F238E27FC236}">
                <a16:creationId xmlns:a16="http://schemas.microsoft.com/office/drawing/2014/main" id="{63FF02B0-471E-D527-319B-A5EDEB41ECA1}"/>
              </a:ext>
            </a:extLst>
          </p:cNvPr>
          <p:cNvSpPr txBox="1"/>
          <p:nvPr/>
        </p:nvSpPr>
        <p:spPr>
          <a:xfrm>
            <a:off x="5117868" y="2904715"/>
            <a:ext cx="1455825" cy="738664"/>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Vincent de Paul </a:t>
            </a:r>
            <a:br>
              <a:rPr lang="fr-FR" sz="1200" b="1" dirty="0">
                <a:solidFill>
                  <a:schemeClr val="accent1"/>
                </a:solidFill>
                <a:latin typeface="Source Serif 4 14pt" panose="02040603050405020204" pitchFamily="18" charset="0"/>
                <a:ea typeface="Source Serif 4 14pt" panose="02040603050405020204" pitchFamily="18" charset="0"/>
              </a:rPr>
            </a:br>
            <a:r>
              <a:rPr lang="fr-FR" sz="1200" b="1" dirty="0">
                <a:solidFill>
                  <a:schemeClr val="accent1"/>
                </a:solidFill>
                <a:latin typeface="Source Serif 4 14pt" panose="02040603050405020204" pitchFamily="18" charset="0"/>
                <a:ea typeface="Source Serif 4 14pt" panose="02040603050405020204" pitchFamily="18" charset="0"/>
              </a:rPr>
              <a:t>aumônier général </a:t>
            </a:r>
            <a:br>
              <a:rPr lang="fr-FR" sz="1200" b="1" dirty="0">
                <a:solidFill>
                  <a:schemeClr val="accent1"/>
                </a:solidFill>
                <a:latin typeface="Source Serif 4 14pt" panose="02040603050405020204" pitchFamily="18" charset="0"/>
                <a:ea typeface="Source Serif 4 14pt" panose="02040603050405020204" pitchFamily="18" charset="0"/>
              </a:rPr>
            </a:br>
            <a:r>
              <a:rPr lang="fr-FR" sz="1200" b="1" dirty="0">
                <a:solidFill>
                  <a:schemeClr val="accent1"/>
                </a:solidFill>
                <a:latin typeface="Source Serif 4 14pt" panose="02040603050405020204" pitchFamily="18" charset="0"/>
                <a:ea typeface="Source Serif 4 14pt" panose="02040603050405020204" pitchFamily="18" charset="0"/>
              </a:rPr>
              <a:t>des Galères</a:t>
            </a:r>
          </a:p>
          <a:p>
            <a:r>
              <a:rPr lang="fr-FR" sz="1200" dirty="0">
                <a:solidFill>
                  <a:schemeClr val="accent1"/>
                </a:solidFill>
                <a:latin typeface="Source Sans 3" panose="020B0303030403020204" pitchFamily="34" charset="0"/>
                <a:ea typeface="Source Serif 4 14pt" panose="02040603050405020204" pitchFamily="18" charset="0"/>
              </a:rPr>
              <a:t>1619</a:t>
            </a:r>
          </a:p>
        </p:txBody>
      </p:sp>
      <p:sp>
        <p:nvSpPr>
          <p:cNvPr id="161" name="ZoneTexte 160">
            <a:extLst>
              <a:ext uri="{FF2B5EF4-FFF2-40B4-BE49-F238E27FC236}">
                <a16:creationId xmlns:a16="http://schemas.microsoft.com/office/drawing/2014/main" id="{1F1A077E-0654-61B6-96C5-CFE28D409EA9}"/>
              </a:ext>
            </a:extLst>
          </p:cNvPr>
          <p:cNvSpPr txBox="1"/>
          <p:nvPr/>
        </p:nvSpPr>
        <p:spPr>
          <a:xfrm>
            <a:off x="5865489" y="1151377"/>
            <a:ext cx="2262007"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Fondation de la Congrégation de la Mission</a:t>
            </a:r>
          </a:p>
          <a:p>
            <a:r>
              <a:rPr lang="fr-FR" sz="1200" dirty="0">
                <a:solidFill>
                  <a:schemeClr val="accent1"/>
                </a:solidFill>
                <a:latin typeface="Source Sans 3" panose="020B0303030403020204" pitchFamily="34" charset="0"/>
                <a:ea typeface="Source Serif 4 14pt" panose="02040603050405020204" pitchFamily="18" charset="0"/>
              </a:rPr>
              <a:t>1625</a:t>
            </a:r>
          </a:p>
        </p:txBody>
      </p:sp>
      <p:sp>
        <p:nvSpPr>
          <p:cNvPr id="163" name="ZoneTexte 162">
            <a:extLst>
              <a:ext uri="{FF2B5EF4-FFF2-40B4-BE49-F238E27FC236}">
                <a16:creationId xmlns:a16="http://schemas.microsoft.com/office/drawing/2014/main" id="{6A988FFA-9452-1FB1-0089-DA3B705AC071}"/>
              </a:ext>
            </a:extLst>
          </p:cNvPr>
          <p:cNvSpPr txBox="1"/>
          <p:nvPr/>
        </p:nvSpPr>
        <p:spPr>
          <a:xfrm>
            <a:off x="6009711" y="4332171"/>
            <a:ext cx="2077679"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Rencontre entre Vincent de Paul et Louise de Marillac</a:t>
            </a:r>
          </a:p>
          <a:p>
            <a:r>
              <a:rPr lang="fr-FR" sz="1200" dirty="0">
                <a:solidFill>
                  <a:schemeClr val="accent1"/>
                </a:solidFill>
                <a:latin typeface="Source Sans 3" panose="020B0303030403020204" pitchFamily="34" charset="0"/>
                <a:ea typeface="Source Serif 4 14pt" panose="02040603050405020204" pitchFamily="18" charset="0"/>
              </a:rPr>
              <a:t>1626</a:t>
            </a:r>
          </a:p>
        </p:txBody>
      </p:sp>
      <p:sp>
        <p:nvSpPr>
          <p:cNvPr id="165" name="ZoneTexte 164">
            <a:extLst>
              <a:ext uri="{FF2B5EF4-FFF2-40B4-BE49-F238E27FC236}">
                <a16:creationId xmlns:a16="http://schemas.microsoft.com/office/drawing/2014/main" id="{7FD9C2E4-8FDA-EC97-FCBB-5B87C54F0213}"/>
              </a:ext>
            </a:extLst>
          </p:cNvPr>
          <p:cNvSpPr txBox="1"/>
          <p:nvPr/>
        </p:nvSpPr>
        <p:spPr>
          <a:xfrm>
            <a:off x="6241057" y="4899511"/>
            <a:ext cx="3586269"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Accompagnement de la formation des prêtres</a:t>
            </a:r>
          </a:p>
          <a:p>
            <a:r>
              <a:rPr lang="fr-FR" sz="1200" dirty="0">
                <a:solidFill>
                  <a:schemeClr val="accent1"/>
                </a:solidFill>
                <a:latin typeface="Source Sans 3" panose="020B0303030403020204" pitchFamily="34" charset="0"/>
                <a:ea typeface="Source Serif 4 14pt" panose="02040603050405020204" pitchFamily="18" charset="0"/>
              </a:rPr>
              <a:t>1628</a:t>
            </a:r>
          </a:p>
        </p:txBody>
      </p:sp>
      <p:sp>
        <p:nvSpPr>
          <p:cNvPr id="169" name="ZoneTexte 168">
            <a:extLst>
              <a:ext uri="{FF2B5EF4-FFF2-40B4-BE49-F238E27FC236}">
                <a16:creationId xmlns:a16="http://schemas.microsoft.com/office/drawing/2014/main" id="{1E44A965-4387-8D9E-694B-71B375DC5A50}"/>
              </a:ext>
            </a:extLst>
          </p:cNvPr>
          <p:cNvSpPr txBox="1"/>
          <p:nvPr/>
        </p:nvSpPr>
        <p:spPr>
          <a:xfrm>
            <a:off x="6368114" y="5311029"/>
            <a:ext cx="2411807"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Missions de Louise de Marillac pour les Confréries de Charité</a:t>
            </a:r>
          </a:p>
          <a:p>
            <a:r>
              <a:rPr lang="fr-FR" sz="1200" dirty="0">
                <a:solidFill>
                  <a:schemeClr val="accent1"/>
                </a:solidFill>
                <a:latin typeface="Source Sans 3" panose="020B0303030403020204" pitchFamily="34" charset="0"/>
                <a:ea typeface="Source Serif 4 14pt" panose="02040603050405020204" pitchFamily="18" charset="0"/>
              </a:rPr>
              <a:t>1629-1630</a:t>
            </a:r>
          </a:p>
        </p:txBody>
      </p:sp>
      <p:sp>
        <p:nvSpPr>
          <p:cNvPr id="172" name="ZoneTexte 171">
            <a:extLst>
              <a:ext uri="{FF2B5EF4-FFF2-40B4-BE49-F238E27FC236}">
                <a16:creationId xmlns:a16="http://schemas.microsoft.com/office/drawing/2014/main" id="{16DC54E5-AACB-D5C5-BA55-4A8B564CB02A}"/>
              </a:ext>
            </a:extLst>
          </p:cNvPr>
          <p:cNvSpPr txBox="1"/>
          <p:nvPr/>
        </p:nvSpPr>
        <p:spPr>
          <a:xfrm>
            <a:off x="6361481" y="1557413"/>
            <a:ext cx="3143117" cy="553998"/>
          </a:xfrm>
          <a:prstGeom prst="rect">
            <a:avLst/>
          </a:prstGeom>
          <a:noFill/>
        </p:spPr>
        <p:txBody>
          <a:bodyPr wrap="square" lIns="0" tIns="0" rIns="0" bIns="0" rtlCol="0">
            <a:spAutoFit/>
          </a:bodyPr>
          <a:lstStyle/>
          <a:p>
            <a:r>
              <a:rPr lang="fr-FR" sz="1200" b="1" dirty="0">
                <a:solidFill>
                  <a:srgbClr val="A68CB5"/>
                </a:solidFill>
                <a:latin typeface="Source Serif 4 14pt" panose="02040603050405020204" pitchFamily="18" charset="0"/>
                <a:ea typeface="Source Serif 4 14pt" panose="02040603050405020204" pitchFamily="18" charset="0"/>
              </a:rPr>
              <a:t>Rencontre de Vincent de Paul et de Louise de Marillac avec Marguerite Naseau</a:t>
            </a:r>
          </a:p>
          <a:p>
            <a:r>
              <a:rPr lang="fr-FR" sz="1200" dirty="0">
                <a:solidFill>
                  <a:srgbClr val="A68CB5"/>
                </a:solidFill>
                <a:latin typeface="Source Sans 3" panose="020B0303030403020204" pitchFamily="34" charset="0"/>
                <a:ea typeface="Source Serif 4 14pt" panose="02040603050405020204" pitchFamily="18" charset="0"/>
              </a:rPr>
              <a:t>1629</a:t>
            </a:r>
          </a:p>
        </p:txBody>
      </p:sp>
      <p:sp>
        <p:nvSpPr>
          <p:cNvPr id="173" name="ZoneTexte 172">
            <a:extLst>
              <a:ext uri="{FF2B5EF4-FFF2-40B4-BE49-F238E27FC236}">
                <a16:creationId xmlns:a16="http://schemas.microsoft.com/office/drawing/2014/main" id="{BEC6616A-977E-56E4-0FD7-C479B633498A}"/>
              </a:ext>
            </a:extLst>
          </p:cNvPr>
          <p:cNvSpPr txBox="1"/>
          <p:nvPr/>
        </p:nvSpPr>
        <p:spPr>
          <a:xfrm>
            <a:off x="6790071" y="2033710"/>
            <a:ext cx="2806319" cy="923330"/>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Fondation de la Compagnie des Filles de la Charité</a:t>
            </a:r>
          </a:p>
          <a:p>
            <a:r>
              <a:rPr lang="fr-FR" sz="1200" dirty="0">
                <a:solidFill>
                  <a:schemeClr val="accent1"/>
                </a:solidFill>
                <a:latin typeface="Source Sans 3" panose="020B0303030403020204" pitchFamily="34" charset="0"/>
                <a:ea typeface="Source Serif 4 14pt" panose="02040603050405020204" pitchFamily="18" charset="0"/>
              </a:rPr>
              <a:t>29 novembre 1633</a:t>
            </a:r>
          </a:p>
          <a:p>
            <a:r>
              <a:rPr lang="fr-FR" sz="1200" b="1" dirty="0">
                <a:solidFill>
                  <a:schemeClr val="accent4"/>
                </a:solidFill>
                <a:latin typeface="Source Serif 4 14pt" panose="02040603050405020204" pitchFamily="18" charset="0"/>
                <a:ea typeface="Source Serif 4 14pt" panose="02040603050405020204" pitchFamily="18" charset="0"/>
              </a:rPr>
              <a:t>Mort de Marguerite Naseau</a:t>
            </a:r>
          </a:p>
          <a:p>
            <a:r>
              <a:rPr lang="fr-FR" sz="1200" dirty="0">
                <a:solidFill>
                  <a:schemeClr val="accent4"/>
                </a:solidFill>
                <a:latin typeface="Source Sans 3" panose="020B0303030403020204" pitchFamily="34" charset="0"/>
                <a:ea typeface="Source Serif 4 14pt" panose="02040603050405020204" pitchFamily="18" charset="0"/>
              </a:rPr>
              <a:t>Février 1633</a:t>
            </a:r>
          </a:p>
        </p:txBody>
      </p:sp>
      <p:sp>
        <p:nvSpPr>
          <p:cNvPr id="175" name="ZoneTexte 174">
            <a:extLst>
              <a:ext uri="{FF2B5EF4-FFF2-40B4-BE49-F238E27FC236}">
                <a16:creationId xmlns:a16="http://schemas.microsoft.com/office/drawing/2014/main" id="{A08570B1-5B20-2B52-0143-320229B1ACF5}"/>
              </a:ext>
            </a:extLst>
          </p:cNvPr>
          <p:cNvSpPr txBox="1"/>
          <p:nvPr/>
        </p:nvSpPr>
        <p:spPr>
          <a:xfrm>
            <a:off x="6925342" y="3021901"/>
            <a:ext cx="3611699" cy="184666"/>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Début de la formation au soin des malades </a:t>
            </a:r>
            <a:r>
              <a:rPr lang="fr-FR" sz="1200" dirty="0">
                <a:solidFill>
                  <a:schemeClr val="accent1"/>
                </a:solidFill>
                <a:latin typeface="Source Sans 3" panose="020B0303030403020204" pitchFamily="34" charset="0"/>
                <a:ea typeface="Source Serif 4 14pt" panose="02040603050405020204" pitchFamily="18" charset="0"/>
              </a:rPr>
              <a:t>1634</a:t>
            </a:r>
          </a:p>
        </p:txBody>
      </p:sp>
      <p:sp>
        <p:nvSpPr>
          <p:cNvPr id="197" name="ZoneTexte 196">
            <a:extLst>
              <a:ext uri="{FF2B5EF4-FFF2-40B4-BE49-F238E27FC236}">
                <a16:creationId xmlns:a16="http://schemas.microsoft.com/office/drawing/2014/main" id="{E5BDD08D-7E1A-4243-CC44-12468133D304}"/>
              </a:ext>
            </a:extLst>
          </p:cNvPr>
          <p:cNvSpPr txBox="1"/>
          <p:nvPr/>
        </p:nvSpPr>
        <p:spPr>
          <a:xfrm>
            <a:off x="7231264" y="3256672"/>
            <a:ext cx="4562153" cy="184666"/>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Formation des Sœurs pour l’éducation des petites filles </a:t>
            </a:r>
            <a:r>
              <a:rPr lang="fr-FR" sz="1200" dirty="0">
                <a:solidFill>
                  <a:schemeClr val="accent1"/>
                </a:solidFill>
                <a:latin typeface="Source Sans 3" panose="020B0303030403020204" pitchFamily="34" charset="0"/>
                <a:ea typeface="Source Serif 4 14pt" panose="02040603050405020204" pitchFamily="18" charset="0"/>
              </a:rPr>
              <a:t>1636</a:t>
            </a:r>
          </a:p>
        </p:txBody>
      </p:sp>
      <p:sp>
        <p:nvSpPr>
          <p:cNvPr id="198" name="ZoneTexte 197">
            <a:extLst>
              <a:ext uri="{FF2B5EF4-FFF2-40B4-BE49-F238E27FC236}">
                <a16:creationId xmlns:a16="http://schemas.microsoft.com/office/drawing/2014/main" id="{BC12C6AB-62E1-365B-9C51-7E974CDAF423}"/>
              </a:ext>
            </a:extLst>
          </p:cNvPr>
          <p:cNvSpPr txBox="1"/>
          <p:nvPr/>
        </p:nvSpPr>
        <p:spPr>
          <a:xfrm>
            <a:off x="7452557" y="3519389"/>
            <a:ext cx="2512753" cy="184666"/>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Œuvre des Enfants trouvés </a:t>
            </a:r>
            <a:r>
              <a:rPr lang="fr-FR" sz="1200" dirty="0">
                <a:solidFill>
                  <a:schemeClr val="accent1"/>
                </a:solidFill>
                <a:latin typeface="Source Sans 3" panose="020B0303030403020204" pitchFamily="34" charset="0"/>
                <a:ea typeface="Source Serif 4 14pt" panose="02040603050405020204" pitchFamily="18" charset="0"/>
              </a:rPr>
              <a:t>1638</a:t>
            </a:r>
          </a:p>
        </p:txBody>
      </p:sp>
      <p:sp>
        <p:nvSpPr>
          <p:cNvPr id="199" name="ZoneTexte 198">
            <a:extLst>
              <a:ext uri="{FF2B5EF4-FFF2-40B4-BE49-F238E27FC236}">
                <a16:creationId xmlns:a16="http://schemas.microsoft.com/office/drawing/2014/main" id="{887B3FE3-C7FE-7707-412A-DF8F19376B30}"/>
              </a:ext>
            </a:extLst>
          </p:cNvPr>
          <p:cNvSpPr txBox="1"/>
          <p:nvPr/>
        </p:nvSpPr>
        <p:spPr>
          <a:xfrm>
            <a:off x="7595776" y="3764611"/>
            <a:ext cx="3101595" cy="184666"/>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Secours aux réfugiés de Lorraine </a:t>
            </a:r>
            <a:r>
              <a:rPr lang="fr-FR" sz="1200" dirty="0">
                <a:solidFill>
                  <a:schemeClr val="accent1"/>
                </a:solidFill>
                <a:latin typeface="Source Sans 3" panose="020B0303030403020204" pitchFamily="34" charset="0"/>
                <a:ea typeface="Source Serif 4 14pt" panose="02040603050405020204" pitchFamily="18" charset="0"/>
              </a:rPr>
              <a:t>1639</a:t>
            </a:r>
          </a:p>
        </p:txBody>
      </p:sp>
      <p:sp>
        <p:nvSpPr>
          <p:cNvPr id="200" name="ZoneTexte 199">
            <a:extLst>
              <a:ext uri="{FF2B5EF4-FFF2-40B4-BE49-F238E27FC236}">
                <a16:creationId xmlns:a16="http://schemas.microsoft.com/office/drawing/2014/main" id="{BF2446EC-E85B-2569-3B56-67F4C02F4A3F}"/>
              </a:ext>
            </a:extLst>
          </p:cNvPr>
          <p:cNvSpPr txBox="1"/>
          <p:nvPr/>
        </p:nvSpPr>
        <p:spPr>
          <a:xfrm>
            <a:off x="8125240" y="4058647"/>
            <a:ext cx="2411805" cy="553998"/>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Expansion de la congrégation de la Mission à travers le monde</a:t>
            </a:r>
          </a:p>
          <a:p>
            <a:r>
              <a:rPr lang="fr-FR" sz="1200" dirty="0">
                <a:solidFill>
                  <a:schemeClr val="accent1"/>
                </a:solidFill>
                <a:latin typeface="Source Sans 3" panose="020B0303030403020204" pitchFamily="34" charset="0"/>
                <a:ea typeface="Source Serif 4 14pt" panose="02040603050405020204" pitchFamily="18" charset="0"/>
              </a:rPr>
              <a:t>1646-1651</a:t>
            </a:r>
          </a:p>
        </p:txBody>
      </p:sp>
      <p:sp>
        <p:nvSpPr>
          <p:cNvPr id="201" name="ZoneTexte 200">
            <a:extLst>
              <a:ext uri="{FF2B5EF4-FFF2-40B4-BE49-F238E27FC236}">
                <a16:creationId xmlns:a16="http://schemas.microsoft.com/office/drawing/2014/main" id="{1F24F219-414C-AC1C-531E-CD88C2C8F4F9}"/>
              </a:ext>
            </a:extLst>
          </p:cNvPr>
          <p:cNvSpPr txBox="1"/>
          <p:nvPr/>
        </p:nvSpPr>
        <p:spPr>
          <a:xfrm>
            <a:off x="9050657" y="5196573"/>
            <a:ext cx="2512753"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Secours sur les champs </a:t>
            </a:r>
            <a:br>
              <a:rPr lang="fr-FR" sz="1200" b="1" dirty="0">
                <a:solidFill>
                  <a:schemeClr val="accent1"/>
                </a:solidFill>
                <a:latin typeface="Source Serif 4 14pt" panose="02040603050405020204" pitchFamily="18" charset="0"/>
                <a:ea typeface="Source Serif 4 14pt" panose="02040603050405020204" pitchFamily="18" charset="0"/>
              </a:rPr>
            </a:br>
            <a:r>
              <a:rPr lang="fr-FR" sz="1200" b="1" dirty="0">
                <a:solidFill>
                  <a:schemeClr val="accent1"/>
                </a:solidFill>
                <a:latin typeface="Source Serif 4 14pt" panose="02040603050405020204" pitchFamily="18" charset="0"/>
                <a:ea typeface="Source Serif 4 14pt" panose="02040603050405020204" pitchFamily="18" charset="0"/>
              </a:rPr>
              <a:t>de bataille </a:t>
            </a:r>
            <a:r>
              <a:rPr lang="fr-FR" sz="1200" dirty="0">
                <a:solidFill>
                  <a:schemeClr val="accent1"/>
                </a:solidFill>
                <a:latin typeface="Source Sans 3" panose="020B0303030403020204" pitchFamily="34" charset="0"/>
                <a:ea typeface="Source Serif 4 14pt" panose="02040603050405020204" pitchFamily="18" charset="0"/>
              </a:rPr>
              <a:t>1651</a:t>
            </a:r>
          </a:p>
        </p:txBody>
      </p:sp>
      <p:sp>
        <p:nvSpPr>
          <p:cNvPr id="202" name="ZoneTexte 201">
            <a:extLst>
              <a:ext uri="{FF2B5EF4-FFF2-40B4-BE49-F238E27FC236}">
                <a16:creationId xmlns:a16="http://schemas.microsoft.com/office/drawing/2014/main" id="{C204183B-5AB8-257D-4A16-8718C20B6CC9}"/>
              </a:ext>
            </a:extLst>
          </p:cNvPr>
          <p:cNvSpPr txBox="1"/>
          <p:nvPr/>
        </p:nvSpPr>
        <p:spPr>
          <a:xfrm>
            <a:off x="9280668" y="5773743"/>
            <a:ext cx="2512753"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Accueil des mendiants </a:t>
            </a:r>
            <a:br>
              <a:rPr lang="fr-FR" sz="1200" b="1" dirty="0">
                <a:solidFill>
                  <a:schemeClr val="accent1"/>
                </a:solidFill>
                <a:latin typeface="Source Serif 4 14pt" panose="02040603050405020204" pitchFamily="18" charset="0"/>
                <a:ea typeface="Source Serif 4 14pt" panose="02040603050405020204" pitchFamily="18" charset="0"/>
              </a:rPr>
            </a:br>
            <a:r>
              <a:rPr lang="fr-FR" sz="1200" b="1" dirty="0">
                <a:solidFill>
                  <a:schemeClr val="accent1"/>
                </a:solidFill>
                <a:latin typeface="Source Serif 4 14pt" panose="02040603050405020204" pitchFamily="18" charset="0"/>
                <a:ea typeface="Source Serif 4 14pt" panose="02040603050405020204" pitchFamily="18" charset="0"/>
              </a:rPr>
              <a:t>et des vieillards </a:t>
            </a:r>
            <a:r>
              <a:rPr lang="fr-FR" sz="1200" dirty="0">
                <a:solidFill>
                  <a:schemeClr val="accent1"/>
                </a:solidFill>
                <a:latin typeface="Source Sans 3" panose="020B0303030403020204" pitchFamily="34" charset="0"/>
                <a:ea typeface="Source Serif 4 14pt" panose="02040603050405020204" pitchFamily="18" charset="0"/>
              </a:rPr>
              <a:t>1653</a:t>
            </a:r>
          </a:p>
        </p:txBody>
      </p:sp>
      <p:sp>
        <p:nvSpPr>
          <p:cNvPr id="203" name="ZoneTexte 202">
            <a:extLst>
              <a:ext uri="{FF2B5EF4-FFF2-40B4-BE49-F238E27FC236}">
                <a16:creationId xmlns:a16="http://schemas.microsoft.com/office/drawing/2014/main" id="{D4C5868E-0C75-C966-6F6E-7B1DB5C852B2}"/>
              </a:ext>
            </a:extLst>
          </p:cNvPr>
          <p:cNvSpPr txBox="1"/>
          <p:nvPr/>
        </p:nvSpPr>
        <p:spPr>
          <a:xfrm>
            <a:off x="10173084" y="1184428"/>
            <a:ext cx="2262007" cy="923330"/>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Mort de Louise </a:t>
            </a:r>
            <a:br>
              <a:rPr lang="fr-FR" sz="1200" b="1" dirty="0">
                <a:solidFill>
                  <a:schemeClr val="accent1"/>
                </a:solidFill>
                <a:latin typeface="Source Serif 4 14pt" panose="02040603050405020204" pitchFamily="18" charset="0"/>
                <a:ea typeface="Source Serif 4 14pt" panose="02040603050405020204" pitchFamily="18" charset="0"/>
              </a:rPr>
            </a:br>
            <a:r>
              <a:rPr lang="fr-FR" sz="1200" b="1" dirty="0">
                <a:solidFill>
                  <a:schemeClr val="accent1"/>
                </a:solidFill>
                <a:latin typeface="Source Serif 4 14pt" panose="02040603050405020204" pitchFamily="18" charset="0"/>
                <a:ea typeface="Source Serif 4 14pt" panose="02040603050405020204" pitchFamily="18" charset="0"/>
              </a:rPr>
              <a:t>de Marillac</a:t>
            </a:r>
          </a:p>
          <a:p>
            <a:r>
              <a:rPr lang="fr-FR" sz="1200" dirty="0">
                <a:solidFill>
                  <a:schemeClr val="accent1"/>
                </a:solidFill>
                <a:latin typeface="Source Sans 3" panose="020B0303030403020204" pitchFamily="34" charset="0"/>
                <a:ea typeface="Source Serif 4 14pt" panose="02040603050405020204" pitchFamily="18" charset="0"/>
              </a:rPr>
              <a:t>15 mars 1660</a:t>
            </a:r>
          </a:p>
          <a:p>
            <a:r>
              <a:rPr lang="fr-FR" sz="1200" b="1" dirty="0">
                <a:solidFill>
                  <a:schemeClr val="accent1"/>
                </a:solidFill>
                <a:latin typeface="Source Serif 4 14pt" panose="02040603050405020204" pitchFamily="18" charset="0"/>
                <a:ea typeface="Source Serif 4 14pt" panose="02040603050405020204" pitchFamily="18" charset="0"/>
              </a:rPr>
              <a:t>Mort de Vincent de Paul</a:t>
            </a:r>
          </a:p>
          <a:p>
            <a:r>
              <a:rPr lang="fr-FR" sz="1200" dirty="0">
                <a:solidFill>
                  <a:schemeClr val="accent1"/>
                </a:solidFill>
                <a:latin typeface="Source Sans 3" panose="020B0303030403020204" pitchFamily="34" charset="0"/>
                <a:ea typeface="Source Serif 4 14pt" panose="02040603050405020204" pitchFamily="18" charset="0"/>
              </a:rPr>
              <a:t>27 septembre 1660</a:t>
            </a:r>
          </a:p>
        </p:txBody>
      </p:sp>
      <p:cxnSp>
        <p:nvCxnSpPr>
          <p:cNvPr id="223" name="Connecteur droit 222">
            <a:extLst>
              <a:ext uri="{FF2B5EF4-FFF2-40B4-BE49-F238E27FC236}">
                <a16:creationId xmlns:a16="http://schemas.microsoft.com/office/drawing/2014/main" id="{9B5853F5-712A-B0F9-360A-D715C7302D42}"/>
              </a:ext>
            </a:extLst>
          </p:cNvPr>
          <p:cNvCxnSpPr>
            <a:cxnSpLocks/>
          </p:cNvCxnSpPr>
          <p:nvPr/>
        </p:nvCxnSpPr>
        <p:spPr>
          <a:xfrm>
            <a:off x="2297319" y="3479173"/>
            <a:ext cx="0" cy="338339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6" name="ZoneTexte 225">
            <a:extLst>
              <a:ext uri="{FF2B5EF4-FFF2-40B4-BE49-F238E27FC236}">
                <a16:creationId xmlns:a16="http://schemas.microsoft.com/office/drawing/2014/main" id="{100A88D6-C3AD-F6AF-3B9F-27358877E216}"/>
              </a:ext>
            </a:extLst>
          </p:cNvPr>
          <p:cNvSpPr txBox="1"/>
          <p:nvPr/>
        </p:nvSpPr>
        <p:spPr>
          <a:xfrm>
            <a:off x="2282087" y="2891537"/>
            <a:ext cx="935292" cy="553998"/>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Naissance </a:t>
            </a:r>
            <a:br>
              <a:rPr lang="fr-FR" sz="1200" b="1" dirty="0">
                <a:solidFill>
                  <a:schemeClr val="accent4"/>
                </a:solidFill>
                <a:latin typeface="Source Serif 4 14pt" panose="02040603050405020204" pitchFamily="18" charset="0"/>
                <a:ea typeface="Source Serif 4 14pt" panose="02040603050405020204" pitchFamily="18" charset="0"/>
              </a:rPr>
            </a:br>
            <a:r>
              <a:rPr lang="fr-FR" sz="1200" b="1" dirty="0">
                <a:solidFill>
                  <a:schemeClr val="accent4"/>
                </a:solidFill>
                <a:latin typeface="Source Serif 4 14pt" panose="02040603050405020204" pitchFamily="18" charset="0"/>
                <a:ea typeface="Source Serif 4 14pt" panose="02040603050405020204" pitchFamily="18" charset="0"/>
              </a:rPr>
              <a:t>à Suresnes</a:t>
            </a:r>
          </a:p>
          <a:p>
            <a:r>
              <a:rPr lang="fr-FR" sz="1200" dirty="0">
                <a:solidFill>
                  <a:schemeClr val="accent4"/>
                </a:solidFill>
                <a:latin typeface="Source Sans 3" panose="020B0303030403020204" pitchFamily="34" charset="0"/>
                <a:ea typeface="Source Serif 4 14pt" panose="02040603050405020204" pitchFamily="18" charset="0"/>
              </a:rPr>
              <a:t>1595</a:t>
            </a:r>
          </a:p>
        </p:txBody>
      </p:sp>
      <p:cxnSp>
        <p:nvCxnSpPr>
          <p:cNvPr id="228" name="Connecteur droit 227">
            <a:extLst>
              <a:ext uri="{FF2B5EF4-FFF2-40B4-BE49-F238E27FC236}">
                <a16:creationId xmlns:a16="http://schemas.microsoft.com/office/drawing/2014/main" id="{67699B1D-7BA4-CCBE-B83C-3957B511CBAB}"/>
              </a:ext>
            </a:extLst>
          </p:cNvPr>
          <p:cNvCxnSpPr>
            <a:cxnSpLocks/>
          </p:cNvCxnSpPr>
          <p:nvPr/>
        </p:nvCxnSpPr>
        <p:spPr>
          <a:xfrm>
            <a:off x="3509175" y="3202174"/>
            <a:ext cx="0" cy="366039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9" name="ZoneTexte 228">
            <a:extLst>
              <a:ext uri="{FF2B5EF4-FFF2-40B4-BE49-F238E27FC236}">
                <a16:creationId xmlns:a16="http://schemas.microsoft.com/office/drawing/2014/main" id="{B20A389B-9B3E-0C71-6BDF-52AAD36FE348}"/>
              </a:ext>
            </a:extLst>
          </p:cNvPr>
          <p:cNvSpPr txBox="1"/>
          <p:nvPr/>
        </p:nvSpPr>
        <p:spPr>
          <a:xfrm>
            <a:off x="3482926" y="2450812"/>
            <a:ext cx="1174600" cy="738664"/>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Apprend à lire, enseigne aux filles du village</a:t>
            </a:r>
          </a:p>
          <a:p>
            <a:r>
              <a:rPr lang="fr-FR" sz="1200" dirty="0">
                <a:solidFill>
                  <a:schemeClr val="accent4"/>
                </a:solidFill>
                <a:latin typeface="Source Sans 3" panose="020B0303030403020204" pitchFamily="34" charset="0"/>
                <a:ea typeface="Source Serif 4 14pt" panose="02040603050405020204" pitchFamily="18" charset="0"/>
              </a:rPr>
              <a:t>1605-1610</a:t>
            </a:r>
          </a:p>
        </p:txBody>
      </p:sp>
      <p:cxnSp>
        <p:nvCxnSpPr>
          <p:cNvPr id="231" name="Connecteur droit 230">
            <a:extLst>
              <a:ext uri="{FF2B5EF4-FFF2-40B4-BE49-F238E27FC236}">
                <a16:creationId xmlns:a16="http://schemas.microsoft.com/office/drawing/2014/main" id="{096739ED-BE30-1B30-06B8-19F68C9F15FE}"/>
              </a:ext>
            </a:extLst>
          </p:cNvPr>
          <p:cNvCxnSpPr>
            <a:cxnSpLocks/>
          </p:cNvCxnSpPr>
          <p:nvPr/>
        </p:nvCxnSpPr>
        <p:spPr>
          <a:xfrm>
            <a:off x="4093069" y="4378464"/>
            <a:ext cx="0" cy="248410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33" name="ZoneTexte 232">
            <a:extLst>
              <a:ext uri="{FF2B5EF4-FFF2-40B4-BE49-F238E27FC236}">
                <a16:creationId xmlns:a16="http://schemas.microsoft.com/office/drawing/2014/main" id="{691D4F7D-14FE-A5A5-72E7-A4EF3F99FA28}"/>
              </a:ext>
            </a:extLst>
          </p:cNvPr>
          <p:cNvSpPr txBox="1"/>
          <p:nvPr/>
        </p:nvSpPr>
        <p:spPr>
          <a:xfrm>
            <a:off x="4066573" y="3455134"/>
            <a:ext cx="1274459" cy="923330"/>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Mission itinérante </a:t>
            </a:r>
            <a:br>
              <a:rPr lang="fr-FR" sz="1200" b="1" dirty="0">
                <a:solidFill>
                  <a:schemeClr val="accent4"/>
                </a:solidFill>
                <a:latin typeface="Source Serif 4 14pt" panose="02040603050405020204" pitchFamily="18" charset="0"/>
                <a:ea typeface="Source Serif 4 14pt" panose="02040603050405020204" pitchFamily="18" charset="0"/>
              </a:rPr>
            </a:br>
            <a:r>
              <a:rPr lang="fr-FR" sz="1200" b="1" dirty="0">
                <a:solidFill>
                  <a:schemeClr val="accent4"/>
                </a:solidFill>
                <a:latin typeface="Source Serif 4 14pt" panose="02040603050405020204" pitchFamily="18" charset="0"/>
                <a:ea typeface="Source Serif 4 14pt" panose="02040603050405020204" pitchFamily="18" charset="0"/>
              </a:rPr>
              <a:t>de village </a:t>
            </a:r>
            <a:br>
              <a:rPr lang="fr-FR" sz="1200" b="1" dirty="0">
                <a:solidFill>
                  <a:schemeClr val="accent4"/>
                </a:solidFill>
                <a:latin typeface="Source Serif 4 14pt" panose="02040603050405020204" pitchFamily="18" charset="0"/>
                <a:ea typeface="Source Serif 4 14pt" panose="02040603050405020204" pitchFamily="18" charset="0"/>
              </a:rPr>
            </a:br>
            <a:r>
              <a:rPr lang="fr-FR" sz="1200" b="1" dirty="0">
                <a:solidFill>
                  <a:schemeClr val="accent4"/>
                </a:solidFill>
                <a:latin typeface="Source Serif 4 14pt" panose="02040603050405020204" pitchFamily="18" charset="0"/>
                <a:ea typeface="Source Serif 4 14pt" panose="02040603050405020204" pitchFamily="18" charset="0"/>
              </a:rPr>
              <a:t>en village</a:t>
            </a:r>
          </a:p>
          <a:p>
            <a:r>
              <a:rPr lang="fr-FR" sz="1200" dirty="0">
                <a:solidFill>
                  <a:schemeClr val="accent4"/>
                </a:solidFill>
                <a:latin typeface="Source Sans 3" panose="020B0303030403020204" pitchFamily="34" charset="0"/>
                <a:ea typeface="Source Serif 4 14pt" panose="02040603050405020204" pitchFamily="18" charset="0"/>
              </a:rPr>
              <a:t>1610-1628</a:t>
            </a:r>
          </a:p>
        </p:txBody>
      </p:sp>
      <p:sp>
        <p:nvSpPr>
          <p:cNvPr id="261" name="ZoneTexte 260">
            <a:extLst>
              <a:ext uri="{FF2B5EF4-FFF2-40B4-BE49-F238E27FC236}">
                <a16:creationId xmlns:a16="http://schemas.microsoft.com/office/drawing/2014/main" id="{AEB85FC0-D268-0C11-B0EA-FA9570FDAB25}"/>
              </a:ext>
            </a:extLst>
          </p:cNvPr>
          <p:cNvSpPr txBox="1"/>
          <p:nvPr/>
        </p:nvSpPr>
        <p:spPr>
          <a:xfrm>
            <a:off x="6510871" y="5898717"/>
            <a:ext cx="2411806" cy="369332"/>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Intègre les Charités parisiennes</a:t>
            </a:r>
          </a:p>
          <a:p>
            <a:r>
              <a:rPr lang="fr-FR" sz="1200" dirty="0">
                <a:solidFill>
                  <a:schemeClr val="accent4"/>
                </a:solidFill>
                <a:latin typeface="Source Sans 3" panose="020B0303030403020204" pitchFamily="34" charset="0"/>
                <a:ea typeface="Source Serif 4 14pt" panose="02040603050405020204" pitchFamily="18" charset="0"/>
              </a:rPr>
              <a:t>1630-1631</a:t>
            </a:r>
          </a:p>
        </p:txBody>
      </p:sp>
      <p:sp>
        <p:nvSpPr>
          <p:cNvPr id="262" name="ZoneTexte 261">
            <a:extLst>
              <a:ext uri="{FF2B5EF4-FFF2-40B4-BE49-F238E27FC236}">
                <a16:creationId xmlns:a16="http://schemas.microsoft.com/office/drawing/2014/main" id="{F98EAB02-F2F4-7EA4-EFA9-04541F5D8B8D}"/>
              </a:ext>
            </a:extLst>
          </p:cNvPr>
          <p:cNvSpPr txBox="1"/>
          <p:nvPr/>
        </p:nvSpPr>
        <p:spPr>
          <a:xfrm>
            <a:off x="6657048" y="6284437"/>
            <a:ext cx="2993659" cy="369332"/>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Devient modèle pour d’autres vocations</a:t>
            </a:r>
          </a:p>
          <a:p>
            <a:r>
              <a:rPr lang="fr-FR" sz="1200" dirty="0">
                <a:solidFill>
                  <a:schemeClr val="accent4"/>
                </a:solidFill>
                <a:latin typeface="Source Sans 3" panose="020B0303030403020204" pitchFamily="34" charset="0"/>
                <a:ea typeface="Source Serif 4 14pt" panose="02040603050405020204" pitchFamily="18" charset="0"/>
              </a:rPr>
              <a:t>1632</a:t>
            </a:r>
          </a:p>
        </p:txBody>
      </p:sp>
      <p:cxnSp>
        <p:nvCxnSpPr>
          <p:cNvPr id="263" name="Connecteur droit 262">
            <a:extLst>
              <a:ext uri="{FF2B5EF4-FFF2-40B4-BE49-F238E27FC236}">
                <a16:creationId xmlns:a16="http://schemas.microsoft.com/office/drawing/2014/main" id="{A2E49C6B-5D52-75C1-40BB-3582284D26DD}"/>
              </a:ext>
            </a:extLst>
          </p:cNvPr>
          <p:cNvCxnSpPr>
            <a:cxnSpLocks/>
          </p:cNvCxnSpPr>
          <p:nvPr/>
        </p:nvCxnSpPr>
        <p:spPr>
          <a:xfrm>
            <a:off x="6529626" y="6268049"/>
            <a:ext cx="0" cy="59199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6" name="Connecteur droit 265">
            <a:extLst>
              <a:ext uri="{FF2B5EF4-FFF2-40B4-BE49-F238E27FC236}">
                <a16:creationId xmlns:a16="http://schemas.microsoft.com/office/drawing/2014/main" id="{0536D290-5978-D20F-3448-534C3622AFAB}"/>
              </a:ext>
            </a:extLst>
          </p:cNvPr>
          <p:cNvCxnSpPr>
            <a:cxnSpLocks/>
          </p:cNvCxnSpPr>
          <p:nvPr/>
        </p:nvCxnSpPr>
        <p:spPr>
          <a:xfrm>
            <a:off x="6690204" y="6653769"/>
            <a:ext cx="0" cy="20627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9" name="Connecteur droit 268">
            <a:extLst>
              <a:ext uri="{FF2B5EF4-FFF2-40B4-BE49-F238E27FC236}">
                <a16:creationId xmlns:a16="http://schemas.microsoft.com/office/drawing/2014/main" id="{FD8AEC4E-BE9E-81F3-6F37-7A1E06D5D2F9}"/>
              </a:ext>
            </a:extLst>
          </p:cNvPr>
          <p:cNvCxnSpPr>
            <a:cxnSpLocks/>
          </p:cNvCxnSpPr>
          <p:nvPr/>
        </p:nvCxnSpPr>
        <p:spPr>
          <a:xfrm>
            <a:off x="6814235" y="2970680"/>
            <a:ext cx="0" cy="48383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2" name="Connecteur droit 271">
            <a:extLst>
              <a:ext uri="{FF2B5EF4-FFF2-40B4-BE49-F238E27FC236}">
                <a16:creationId xmlns:a16="http://schemas.microsoft.com/office/drawing/2014/main" id="{28D134F0-EA39-A8CF-7AC8-CFB7F7A307EE}"/>
              </a:ext>
            </a:extLst>
          </p:cNvPr>
          <p:cNvCxnSpPr>
            <a:cxnSpLocks/>
          </p:cNvCxnSpPr>
          <p:nvPr/>
        </p:nvCxnSpPr>
        <p:spPr>
          <a:xfrm>
            <a:off x="6814235" y="4143983"/>
            <a:ext cx="0" cy="17671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5" name="Connecteur droit 274">
            <a:extLst>
              <a:ext uri="{FF2B5EF4-FFF2-40B4-BE49-F238E27FC236}">
                <a16:creationId xmlns:a16="http://schemas.microsoft.com/office/drawing/2014/main" id="{CF44B0A2-3693-4C61-322E-A94FB79BE342}"/>
              </a:ext>
            </a:extLst>
          </p:cNvPr>
          <p:cNvCxnSpPr>
            <a:cxnSpLocks/>
          </p:cNvCxnSpPr>
          <p:nvPr/>
        </p:nvCxnSpPr>
        <p:spPr>
          <a:xfrm>
            <a:off x="6814235" y="4714672"/>
            <a:ext cx="0" cy="17671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6" name="Connecteur droit 275">
            <a:extLst>
              <a:ext uri="{FF2B5EF4-FFF2-40B4-BE49-F238E27FC236}">
                <a16:creationId xmlns:a16="http://schemas.microsoft.com/office/drawing/2014/main" id="{67AE1E4E-7B43-5917-D82D-AE4AC004698F}"/>
              </a:ext>
            </a:extLst>
          </p:cNvPr>
          <p:cNvCxnSpPr>
            <a:cxnSpLocks/>
          </p:cNvCxnSpPr>
          <p:nvPr/>
        </p:nvCxnSpPr>
        <p:spPr>
          <a:xfrm>
            <a:off x="6814235" y="5110263"/>
            <a:ext cx="0" cy="17671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8" name="Connecteur droit 277">
            <a:extLst>
              <a:ext uri="{FF2B5EF4-FFF2-40B4-BE49-F238E27FC236}">
                <a16:creationId xmlns:a16="http://schemas.microsoft.com/office/drawing/2014/main" id="{ADB4FF50-47AF-5790-4BB4-2527EB4F92DB}"/>
              </a:ext>
            </a:extLst>
          </p:cNvPr>
          <p:cNvCxnSpPr>
            <a:cxnSpLocks/>
          </p:cNvCxnSpPr>
          <p:nvPr/>
        </p:nvCxnSpPr>
        <p:spPr>
          <a:xfrm>
            <a:off x="6946437" y="3240498"/>
            <a:ext cx="0" cy="21401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0" name="Connecteur droit 279">
            <a:extLst>
              <a:ext uri="{FF2B5EF4-FFF2-40B4-BE49-F238E27FC236}">
                <a16:creationId xmlns:a16="http://schemas.microsoft.com/office/drawing/2014/main" id="{51C27FC8-B892-7A2E-8EB8-4C3229D980E6}"/>
              </a:ext>
            </a:extLst>
          </p:cNvPr>
          <p:cNvCxnSpPr>
            <a:cxnSpLocks/>
          </p:cNvCxnSpPr>
          <p:nvPr/>
        </p:nvCxnSpPr>
        <p:spPr>
          <a:xfrm>
            <a:off x="6956907" y="414398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1" name="Connecteur droit 280">
            <a:extLst>
              <a:ext uri="{FF2B5EF4-FFF2-40B4-BE49-F238E27FC236}">
                <a16:creationId xmlns:a16="http://schemas.microsoft.com/office/drawing/2014/main" id="{3935A61C-16EB-A14C-739D-DC913903ED0B}"/>
              </a:ext>
            </a:extLst>
          </p:cNvPr>
          <p:cNvCxnSpPr>
            <a:cxnSpLocks/>
          </p:cNvCxnSpPr>
          <p:nvPr/>
        </p:nvCxnSpPr>
        <p:spPr>
          <a:xfrm>
            <a:off x="6956907" y="4714672"/>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2" name="Connecteur droit 281">
            <a:extLst>
              <a:ext uri="{FF2B5EF4-FFF2-40B4-BE49-F238E27FC236}">
                <a16:creationId xmlns:a16="http://schemas.microsoft.com/office/drawing/2014/main" id="{1CD323FB-CBAE-FAC0-453A-70D6788E4B57}"/>
              </a:ext>
            </a:extLst>
          </p:cNvPr>
          <p:cNvCxnSpPr>
            <a:cxnSpLocks/>
          </p:cNvCxnSpPr>
          <p:nvPr/>
        </p:nvCxnSpPr>
        <p:spPr>
          <a:xfrm>
            <a:off x="6956907" y="511026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4" name="Connecteur droit 283">
            <a:extLst>
              <a:ext uri="{FF2B5EF4-FFF2-40B4-BE49-F238E27FC236}">
                <a16:creationId xmlns:a16="http://schemas.microsoft.com/office/drawing/2014/main" id="{45FC15D1-AACE-F0D7-B77D-51C8AB1913F8}"/>
              </a:ext>
            </a:extLst>
          </p:cNvPr>
          <p:cNvCxnSpPr>
            <a:cxnSpLocks/>
          </p:cNvCxnSpPr>
          <p:nvPr/>
        </p:nvCxnSpPr>
        <p:spPr>
          <a:xfrm>
            <a:off x="7254909" y="3454513"/>
            <a:ext cx="0" cy="43655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7" name="Connecteur droit 286">
            <a:extLst>
              <a:ext uri="{FF2B5EF4-FFF2-40B4-BE49-F238E27FC236}">
                <a16:creationId xmlns:a16="http://schemas.microsoft.com/office/drawing/2014/main" id="{066B4737-1DC5-9EA2-A16D-3BA55C9B8CDB}"/>
              </a:ext>
            </a:extLst>
          </p:cNvPr>
          <p:cNvCxnSpPr>
            <a:cxnSpLocks/>
          </p:cNvCxnSpPr>
          <p:nvPr/>
        </p:nvCxnSpPr>
        <p:spPr>
          <a:xfrm>
            <a:off x="7248737" y="414398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8" name="Connecteur droit 287">
            <a:extLst>
              <a:ext uri="{FF2B5EF4-FFF2-40B4-BE49-F238E27FC236}">
                <a16:creationId xmlns:a16="http://schemas.microsoft.com/office/drawing/2014/main" id="{D02C129B-F404-FD75-23D4-8D5C7D45AB43}"/>
              </a:ext>
            </a:extLst>
          </p:cNvPr>
          <p:cNvCxnSpPr>
            <a:cxnSpLocks/>
          </p:cNvCxnSpPr>
          <p:nvPr/>
        </p:nvCxnSpPr>
        <p:spPr>
          <a:xfrm>
            <a:off x="7248737" y="4714672"/>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9" name="Connecteur droit 288">
            <a:extLst>
              <a:ext uri="{FF2B5EF4-FFF2-40B4-BE49-F238E27FC236}">
                <a16:creationId xmlns:a16="http://schemas.microsoft.com/office/drawing/2014/main" id="{DC64DACE-9563-F89D-09B5-8006719064FA}"/>
              </a:ext>
            </a:extLst>
          </p:cNvPr>
          <p:cNvCxnSpPr>
            <a:cxnSpLocks/>
          </p:cNvCxnSpPr>
          <p:nvPr/>
        </p:nvCxnSpPr>
        <p:spPr>
          <a:xfrm>
            <a:off x="7248737" y="511026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0" name="Connecteur droit 289">
            <a:extLst>
              <a:ext uri="{FF2B5EF4-FFF2-40B4-BE49-F238E27FC236}">
                <a16:creationId xmlns:a16="http://schemas.microsoft.com/office/drawing/2014/main" id="{F72BAE5B-5A12-D532-4668-F7B5876041A3}"/>
              </a:ext>
            </a:extLst>
          </p:cNvPr>
          <p:cNvCxnSpPr>
            <a:cxnSpLocks/>
          </p:cNvCxnSpPr>
          <p:nvPr/>
        </p:nvCxnSpPr>
        <p:spPr>
          <a:xfrm>
            <a:off x="7248737" y="5693922"/>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3" name="Connecteur droit 292">
            <a:extLst>
              <a:ext uri="{FF2B5EF4-FFF2-40B4-BE49-F238E27FC236}">
                <a16:creationId xmlns:a16="http://schemas.microsoft.com/office/drawing/2014/main" id="{FA28D049-CCA9-DD5D-10E5-6B9C5CE1CC9C}"/>
              </a:ext>
            </a:extLst>
          </p:cNvPr>
          <p:cNvCxnSpPr>
            <a:cxnSpLocks/>
          </p:cNvCxnSpPr>
          <p:nvPr/>
        </p:nvCxnSpPr>
        <p:spPr>
          <a:xfrm>
            <a:off x="5888817" y="1720111"/>
            <a:ext cx="0" cy="4993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6" name="Connecteur droit 295">
            <a:extLst>
              <a:ext uri="{FF2B5EF4-FFF2-40B4-BE49-F238E27FC236}">
                <a16:creationId xmlns:a16="http://schemas.microsoft.com/office/drawing/2014/main" id="{BC308F76-5201-609F-E9B1-796F9FA505E8}"/>
              </a:ext>
            </a:extLst>
          </p:cNvPr>
          <p:cNvCxnSpPr>
            <a:cxnSpLocks/>
          </p:cNvCxnSpPr>
          <p:nvPr/>
        </p:nvCxnSpPr>
        <p:spPr>
          <a:xfrm>
            <a:off x="5888817" y="2658894"/>
            <a:ext cx="0" cy="20907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9" name="Connecteur droit 298">
            <a:extLst>
              <a:ext uri="{FF2B5EF4-FFF2-40B4-BE49-F238E27FC236}">
                <a16:creationId xmlns:a16="http://schemas.microsoft.com/office/drawing/2014/main" id="{5BFB7704-194B-8C9D-5D91-B7BC623A3B7B}"/>
              </a:ext>
            </a:extLst>
          </p:cNvPr>
          <p:cNvCxnSpPr>
            <a:cxnSpLocks/>
          </p:cNvCxnSpPr>
          <p:nvPr/>
        </p:nvCxnSpPr>
        <p:spPr>
          <a:xfrm>
            <a:off x="4368490" y="1667690"/>
            <a:ext cx="0" cy="73115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1" name="Connecteur droit 300">
            <a:extLst>
              <a:ext uri="{FF2B5EF4-FFF2-40B4-BE49-F238E27FC236}">
                <a16:creationId xmlns:a16="http://schemas.microsoft.com/office/drawing/2014/main" id="{281A2594-E83E-BDF7-9184-685D280E96F5}"/>
              </a:ext>
            </a:extLst>
          </p:cNvPr>
          <p:cNvCxnSpPr>
            <a:cxnSpLocks/>
          </p:cNvCxnSpPr>
          <p:nvPr/>
        </p:nvCxnSpPr>
        <p:spPr>
          <a:xfrm>
            <a:off x="4368490" y="3021901"/>
            <a:ext cx="0" cy="38213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4" name="Connecteur droit 303">
            <a:extLst>
              <a:ext uri="{FF2B5EF4-FFF2-40B4-BE49-F238E27FC236}">
                <a16:creationId xmlns:a16="http://schemas.microsoft.com/office/drawing/2014/main" id="{B2DF836C-9F99-AC7E-BDEB-9EAECFF2786E}"/>
              </a:ext>
            </a:extLst>
          </p:cNvPr>
          <p:cNvCxnSpPr>
            <a:cxnSpLocks/>
          </p:cNvCxnSpPr>
          <p:nvPr/>
        </p:nvCxnSpPr>
        <p:spPr>
          <a:xfrm>
            <a:off x="2881213" y="2321668"/>
            <a:ext cx="0" cy="49847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7" name="Connecteur droit 306">
            <a:extLst>
              <a:ext uri="{FF2B5EF4-FFF2-40B4-BE49-F238E27FC236}">
                <a16:creationId xmlns:a16="http://schemas.microsoft.com/office/drawing/2014/main" id="{0D63ADAE-17AD-4B80-D920-E2C2B5DD317D}"/>
              </a:ext>
            </a:extLst>
          </p:cNvPr>
          <p:cNvCxnSpPr>
            <a:cxnSpLocks/>
          </p:cNvCxnSpPr>
          <p:nvPr/>
        </p:nvCxnSpPr>
        <p:spPr>
          <a:xfrm>
            <a:off x="6384575" y="2658947"/>
            <a:ext cx="0" cy="362954"/>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309" name="Connecteur droit 308">
            <a:extLst>
              <a:ext uri="{FF2B5EF4-FFF2-40B4-BE49-F238E27FC236}">
                <a16:creationId xmlns:a16="http://schemas.microsoft.com/office/drawing/2014/main" id="{D8572F29-A39B-E3D4-0A6D-A25113697AA6}"/>
              </a:ext>
            </a:extLst>
          </p:cNvPr>
          <p:cNvCxnSpPr>
            <a:cxnSpLocks/>
          </p:cNvCxnSpPr>
          <p:nvPr/>
        </p:nvCxnSpPr>
        <p:spPr>
          <a:xfrm>
            <a:off x="6384575" y="3307405"/>
            <a:ext cx="0" cy="181424"/>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311" name="Connecteur droit 310">
            <a:extLst>
              <a:ext uri="{FF2B5EF4-FFF2-40B4-BE49-F238E27FC236}">
                <a16:creationId xmlns:a16="http://schemas.microsoft.com/office/drawing/2014/main" id="{A994BFBD-39FA-86C7-0DE0-AF61DBAF7501}"/>
              </a:ext>
            </a:extLst>
          </p:cNvPr>
          <p:cNvCxnSpPr>
            <a:cxnSpLocks/>
          </p:cNvCxnSpPr>
          <p:nvPr/>
        </p:nvCxnSpPr>
        <p:spPr>
          <a:xfrm>
            <a:off x="6384575" y="4143983"/>
            <a:ext cx="0" cy="181424"/>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314" name="Connecteur droit 313">
            <a:extLst>
              <a:ext uri="{FF2B5EF4-FFF2-40B4-BE49-F238E27FC236}">
                <a16:creationId xmlns:a16="http://schemas.microsoft.com/office/drawing/2014/main" id="{9033A5E3-C7A7-161A-7C4A-82CD6D64C63D}"/>
              </a:ext>
            </a:extLst>
          </p:cNvPr>
          <p:cNvCxnSpPr>
            <a:cxnSpLocks/>
          </p:cNvCxnSpPr>
          <p:nvPr/>
        </p:nvCxnSpPr>
        <p:spPr>
          <a:xfrm>
            <a:off x="7475246" y="3704055"/>
            <a:ext cx="0" cy="6231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6" name="Connecteur droit 315">
            <a:extLst>
              <a:ext uri="{FF2B5EF4-FFF2-40B4-BE49-F238E27FC236}">
                <a16:creationId xmlns:a16="http://schemas.microsoft.com/office/drawing/2014/main" id="{52474224-881B-0C66-B715-745346C05B14}"/>
              </a:ext>
            </a:extLst>
          </p:cNvPr>
          <p:cNvCxnSpPr>
            <a:cxnSpLocks/>
          </p:cNvCxnSpPr>
          <p:nvPr/>
        </p:nvCxnSpPr>
        <p:spPr>
          <a:xfrm>
            <a:off x="7469230" y="4714672"/>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7" name="Connecteur droit 316">
            <a:extLst>
              <a:ext uri="{FF2B5EF4-FFF2-40B4-BE49-F238E27FC236}">
                <a16:creationId xmlns:a16="http://schemas.microsoft.com/office/drawing/2014/main" id="{D5AD915E-3879-7A78-B587-F74B53496C95}"/>
              </a:ext>
            </a:extLst>
          </p:cNvPr>
          <p:cNvCxnSpPr>
            <a:cxnSpLocks/>
          </p:cNvCxnSpPr>
          <p:nvPr/>
        </p:nvCxnSpPr>
        <p:spPr>
          <a:xfrm>
            <a:off x="7469230" y="511026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8" name="Connecteur droit 317">
            <a:extLst>
              <a:ext uri="{FF2B5EF4-FFF2-40B4-BE49-F238E27FC236}">
                <a16:creationId xmlns:a16="http://schemas.microsoft.com/office/drawing/2014/main" id="{110AB808-C61D-F415-8803-4855EC14AFFF}"/>
              </a:ext>
            </a:extLst>
          </p:cNvPr>
          <p:cNvCxnSpPr>
            <a:cxnSpLocks/>
          </p:cNvCxnSpPr>
          <p:nvPr/>
        </p:nvCxnSpPr>
        <p:spPr>
          <a:xfrm>
            <a:off x="7469230" y="5693922"/>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1" name="Connecteur droit 320">
            <a:extLst>
              <a:ext uri="{FF2B5EF4-FFF2-40B4-BE49-F238E27FC236}">
                <a16:creationId xmlns:a16="http://schemas.microsoft.com/office/drawing/2014/main" id="{65A92424-372A-0819-B601-A5D732B996BA}"/>
              </a:ext>
            </a:extLst>
          </p:cNvPr>
          <p:cNvCxnSpPr>
            <a:cxnSpLocks/>
          </p:cNvCxnSpPr>
          <p:nvPr/>
        </p:nvCxnSpPr>
        <p:spPr>
          <a:xfrm>
            <a:off x="7617918" y="6524017"/>
            <a:ext cx="0" cy="33603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2" name="Connecteur droit 321">
            <a:extLst>
              <a:ext uri="{FF2B5EF4-FFF2-40B4-BE49-F238E27FC236}">
                <a16:creationId xmlns:a16="http://schemas.microsoft.com/office/drawing/2014/main" id="{E4E86ADF-9BFE-2914-4045-85AFB7C4EFBF}"/>
              </a:ext>
            </a:extLst>
          </p:cNvPr>
          <p:cNvCxnSpPr>
            <a:cxnSpLocks/>
          </p:cNvCxnSpPr>
          <p:nvPr/>
        </p:nvCxnSpPr>
        <p:spPr>
          <a:xfrm>
            <a:off x="7611902" y="4714672"/>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3" name="Connecteur droit 322">
            <a:extLst>
              <a:ext uri="{FF2B5EF4-FFF2-40B4-BE49-F238E27FC236}">
                <a16:creationId xmlns:a16="http://schemas.microsoft.com/office/drawing/2014/main" id="{C43EF0CB-E2A7-2CBD-A41E-2930AF520C8A}"/>
              </a:ext>
            </a:extLst>
          </p:cNvPr>
          <p:cNvCxnSpPr>
            <a:cxnSpLocks/>
          </p:cNvCxnSpPr>
          <p:nvPr/>
        </p:nvCxnSpPr>
        <p:spPr>
          <a:xfrm>
            <a:off x="7611902" y="511026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4" name="Connecteur droit 323">
            <a:extLst>
              <a:ext uri="{FF2B5EF4-FFF2-40B4-BE49-F238E27FC236}">
                <a16:creationId xmlns:a16="http://schemas.microsoft.com/office/drawing/2014/main" id="{6DC182E3-569C-5F61-659B-2A4E0E957FFF}"/>
              </a:ext>
            </a:extLst>
          </p:cNvPr>
          <p:cNvCxnSpPr>
            <a:cxnSpLocks/>
          </p:cNvCxnSpPr>
          <p:nvPr/>
        </p:nvCxnSpPr>
        <p:spPr>
          <a:xfrm>
            <a:off x="7611902" y="5693922"/>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5" name="Connecteur droit 324">
            <a:extLst>
              <a:ext uri="{FF2B5EF4-FFF2-40B4-BE49-F238E27FC236}">
                <a16:creationId xmlns:a16="http://schemas.microsoft.com/office/drawing/2014/main" id="{188A9E5C-8DB6-E6D9-4D4C-078524C4776D}"/>
              </a:ext>
            </a:extLst>
          </p:cNvPr>
          <p:cNvCxnSpPr>
            <a:cxnSpLocks/>
          </p:cNvCxnSpPr>
          <p:nvPr/>
        </p:nvCxnSpPr>
        <p:spPr>
          <a:xfrm>
            <a:off x="7469230" y="608951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6" name="Connecteur droit 325">
            <a:extLst>
              <a:ext uri="{FF2B5EF4-FFF2-40B4-BE49-F238E27FC236}">
                <a16:creationId xmlns:a16="http://schemas.microsoft.com/office/drawing/2014/main" id="{E760E188-FFDF-1DD2-8784-96E8A16A80E4}"/>
              </a:ext>
            </a:extLst>
          </p:cNvPr>
          <p:cNvCxnSpPr>
            <a:cxnSpLocks/>
          </p:cNvCxnSpPr>
          <p:nvPr/>
        </p:nvCxnSpPr>
        <p:spPr>
          <a:xfrm>
            <a:off x="7611902" y="608951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7" name="Connecteur droit 326">
            <a:extLst>
              <a:ext uri="{FF2B5EF4-FFF2-40B4-BE49-F238E27FC236}">
                <a16:creationId xmlns:a16="http://schemas.microsoft.com/office/drawing/2014/main" id="{F0B55529-0676-9918-1E46-4E32E1389D32}"/>
              </a:ext>
            </a:extLst>
          </p:cNvPr>
          <p:cNvCxnSpPr>
            <a:cxnSpLocks/>
          </p:cNvCxnSpPr>
          <p:nvPr/>
        </p:nvCxnSpPr>
        <p:spPr>
          <a:xfrm>
            <a:off x="7248737" y="6095999"/>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9" name="Connecteur droit 328">
            <a:extLst>
              <a:ext uri="{FF2B5EF4-FFF2-40B4-BE49-F238E27FC236}">
                <a16:creationId xmlns:a16="http://schemas.microsoft.com/office/drawing/2014/main" id="{16AEF09B-2A4A-A1E5-CEEA-F1F247108CD1}"/>
              </a:ext>
            </a:extLst>
          </p:cNvPr>
          <p:cNvCxnSpPr>
            <a:cxnSpLocks/>
          </p:cNvCxnSpPr>
          <p:nvPr/>
        </p:nvCxnSpPr>
        <p:spPr>
          <a:xfrm>
            <a:off x="8455747" y="4612645"/>
            <a:ext cx="0" cy="2735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1" name="Connecteur droit 330">
            <a:extLst>
              <a:ext uri="{FF2B5EF4-FFF2-40B4-BE49-F238E27FC236}">
                <a16:creationId xmlns:a16="http://schemas.microsoft.com/office/drawing/2014/main" id="{B7DE42B8-03FA-7539-D448-A93D7BD4BE1F}"/>
              </a:ext>
            </a:extLst>
          </p:cNvPr>
          <p:cNvCxnSpPr>
            <a:cxnSpLocks/>
          </p:cNvCxnSpPr>
          <p:nvPr/>
        </p:nvCxnSpPr>
        <p:spPr>
          <a:xfrm>
            <a:off x="8467467" y="6524017"/>
            <a:ext cx="0" cy="33603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2" name="Connecteur droit 331">
            <a:extLst>
              <a:ext uri="{FF2B5EF4-FFF2-40B4-BE49-F238E27FC236}">
                <a16:creationId xmlns:a16="http://schemas.microsoft.com/office/drawing/2014/main" id="{A1286292-7652-BBFB-AEF5-C671961EB00D}"/>
              </a:ext>
            </a:extLst>
          </p:cNvPr>
          <p:cNvCxnSpPr>
            <a:cxnSpLocks/>
          </p:cNvCxnSpPr>
          <p:nvPr/>
        </p:nvCxnSpPr>
        <p:spPr>
          <a:xfrm>
            <a:off x="8461451" y="511026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3" name="Connecteur droit 332">
            <a:extLst>
              <a:ext uri="{FF2B5EF4-FFF2-40B4-BE49-F238E27FC236}">
                <a16:creationId xmlns:a16="http://schemas.microsoft.com/office/drawing/2014/main" id="{7760F1DA-E4CC-8B60-5EC4-7982E46382DD}"/>
              </a:ext>
            </a:extLst>
          </p:cNvPr>
          <p:cNvCxnSpPr>
            <a:cxnSpLocks/>
          </p:cNvCxnSpPr>
          <p:nvPr/>
        </p:nvCxnSpPr>
        <p:spPr>
          <a:xfrm>
            <a:off x="8461451" y="5693922"/>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4" name="Connecteur droit 333">
            <a:extLst>
              <a:ext uri="{FF2B5EF4-FFF2-40B4-BE49-F238E27FC236}">
                <a16:creationId xmlns:a16="http://schemas.microsoft.com/office/drawing/2014/main" id="{BC3D96E8-A9B8-D5F8-83F2-D3A22241314A}"/>
              </a:ext>
            </a:extLst>
          </p:cNvPr>
          <p:cNvCxnSpPr>
            <a:cxnSpLocks/>
          </p:cNvCxnSpPr>
          <p:nvPr/>
        </p:nvCxnSpPr>
        <p:spPr>
          <a:xfrm>
            <a:off x="8461451" y="6089513"/>
            <a:ext cx="0" cy="176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7" name="Connecteur droit 336">
            <a:extLst>
              <a:ext uri="{FF2B5EF4-FFF2-40B4-BE49-F238E27FC236}">
                <a16:creationId xmlns:a16="http://schemas.microsoft.com/office/drawing/2014/main" id="{5DA96540-447C-2FC9-5111-E6E61ADFD468}"/>
              </a:ext>
            </a:extLst>
          </p:cNvPr>
          <p:cNvCxnSpPr>
            <a:cxnSpLocks/>
          </p:cNvCxnSpPr>
          <p:nvPr/>
        </p:nvCxnSpPr>
        <p:spPr>
          <a:xfrm>
            <a:off x="9083552" y="6524017"/>
            <a:ext cx="0" cy="33603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8" name="Connecteur droit 337">
            <a:extLst>
              <a:ext uri="{FF2B5EF4-FFF2-40B4-BE49-F238E27FC236}">
                <a16:creationId xmlns:a16="http://schemas.microsoft.com/office/drawing/2014/main" id="{573C0F39-BB6D-29DC-51BC-EC8004840A0A}"/>
              </a:ext>
            </a:extLst>
          </p:cNvPr>
          <p:cNvCxnSpPr>
            <a:cxnSpLocks/>
          </p:cNvCxnSpPr>
          <p:nvPr/>
        </p:nvCxnSpPr>
        <p:spPr>
          <a:xfrm>
            <a:off x="9304046" y="6524017"/>
            <a:ext cx="0" cy="33603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0" name="Connecteur droit 339">
            <a:extLst>
              <a:ext uri="{FF2B5EF4-FFF2-40B4-BE49-F238E27FC236}">
                <a16:creationId xmlns:a16="http://schemas.microsoft.com/office/drawing/2014/main" id="{20082984-213F-6AE6-4D4B-2F8884306493}"/>
              </a:ext>
            </a:extLst>
          </p:cNvPr>
          <p:cNvCxnSpPr>
            <a:cxnSpLocks/>
          </p:cNvCxnSpPr>
          <p:nvPr/>
        </p:nvCxnSpPr>
        <p:spPr>
          <a:xfrm>
            <a:off x="10178984" y="3479173"/>
            <a:ext cx="0" cy="2248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3" name="Connecteur droit 342">
            <a:extLst>
              <a:ext uri="{FF2B5EF4-FFF2-40B4-BE49-F238E27FC236}">
                <a16:creationId xmlns:a16="http://schemas.microsoft.com/office/drawing/2014/main" id="{E1C74E4C-D898-483D-145F-FE7B2694D219}"/>
              </a:ext>
            </a:extLst>
          </p:cNvPr>
          <p:cNvCxnSpPr>
            <a:cxnSpLocks/>
          </p:cNvCxnSpPr>
          <p:nvPr/>
        </p:nvCxnSpPr>
        <p:spPr>
          <a:xfrm>
            <a:off x="10178984" y="4484365"/>
            <a:ext cx="0" cy="7122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5" name="Connecteur droit 344">
            <a:extLst>
              <a:ext uri="{FF2B5EF4-FFF2-40B4-BE49-F238E27FC236}">
                <a16:creationId xmlns:a16="http://schemas.microsoft.com/office/drawing/2014/main" id="{EEBC53A4-6071-7675-6418-D3333044D8D3}"/>
              </a:ext>
            </a:extLst>
          </p:cNvPr>
          <p:cNvCxnSpPr>
            <a:cxnSpLocks/>
          </p:cNvCxnSpPr>
          <p:nvPr/>
        </p:nvCxnSpPr>
        <p:spPr>
          <a:xfrm>
            <a:off x="10178984" y="5573863"/>
            <a:ext cx="0" cy="1998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7" name="Connecteur droit 346">
            <a:extLst>
              <a:ext uri="{FF2B5EF4-FFF2-40B4-BE49-F238E27FC236}">
                <a16:creationId xmlns:a16="http://schemas.microsoft.com/office/drawing/2014/main" id="{9BBC1825-F9F9-052F-1533-A79D0354DF21}"/>
              </a:ext>
            </a:extLst>
          </p:cNvPr>
          <p:cNvCxnSpPr>
            <a:cxnSpLocks/>
            <a:endCxn id="36" idx="3"/>
          </p:cNvCxnSpPr>
          <p:nvPr/>
        </p:nvCxnSpPr>
        <p:spPr>
          <a:xfrm>
            <a:off x="10178984" y="6157522"/>
            <a:ext cx="0" cy="7050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32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1946D-F2B1-655F-A7FE-8E7B606B2FFE}"/>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8A9798F0-FFBD-B56C-2B3D-FB67F57D6053}"/>
              </a:ext>
            </a:extLst>
          </p:cNvPr>
          <p:cNvSpPr/>
          <p:nvPr/>
        </p:nvSpPr>
        <p:spPr>
          <a:xfrm>
            <a:off x="938116" y="1112711"/>
            <a:ext cx="11301509" cy="12476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a:extLst>
              <a:ext uri="{FF2B5EF4-FFF2-40B4-BE49-F238E27FC236}">
                <a16:creationId xmlns:a16="http://schemas.microsoft.com/office/drawing/2014/main" id="{13F651AF-1705-23A6-3DDA-E1B0BD4E61D3}"/>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dirty="0">
                <a:solidFill>
                  <a:schemeClr val="accent3"/>
                </a:solidFill>
                <a:latin typeface="Source Serif 4 14pt" panose="02040603050405020204" pitchFamily="18" charset="0"/>
                <a:ea typeface="Source Serif 4 14pt" panose="02040603050405020204" pitchFamily="18" charset="0"/>
              </a:rPr>
              <a:t>G. Récapitulatif d’une vie extraordinaire</a:t>
            </a:r>
            <a:br>
              <a:rPr lang="fr-FR" sz="1400" dirty="0">
                <a:solidFill>
                  <a:schemeClr val="accent3"/>
                </a:solidFill>
                <a:latin typeface="Source Serif 4 14pt" panose="02040603050405020204" pitchFamily="18" charset="0"/>
                <a:ea typeface="Source Serif 4 14pt" panose="02040603050405020204" pitchFamily="18" charset="0"/>
              </a:rPr>
            </a:br>
            <a:r>
              <a:rPr lang="fr-FR" sz="1400" b="0" dirty="0">
                <a:solidFill>
                  <a:schemeClr val="accent3"/>
                </a:solidFill>
                <a:latin typeface="Source Serif 4 14pt" panose="02040603050405020204" pitchFamily="18" charset="0"/>
                <a:ea typeface="Source Serif 4 14pt" panose="02040603050405020204" pitchFamily="18" charset="0"/>
              </a:rPr>
              <a:t>Frise des grands personnages Vincentiens</a:t>
            </a:r>
            <a:endParaRPr lang="fr-FR" sz="2400" b="0" dirty="0">
              <a:solidFill>
                <a:schemeClr val="accent3"/>
              </a:solidFill>
              <a:latin typeface="Source Serif 4 14pt" panose="02040603050405020204" pitchFamily="18" charset="0"/>
              <a:ea typeface="Source Serif 4 14pt" panose="02040603050405020204" pitchFamily="18" charset="0"/>
            </a:endParaRPr>
          </a:p>
        </p:txBody>
      </p:sp>
      <p:sp>
        <p:nvSpPr>
          <p:cNvPr id="9" name="Rectangle 8">
            <a:extLst>
              <a:ext uri="{FF2B5EF4-FFF2-40B4-BE49-F238E27FC236}">
                <a16:creationId xmlns:a16="http://schemas.microsoft.com/office/drawing/2014/main" id="{3494DA3F-F7F4-2A01-EE4E-D158F3AB5E09}"/>
              </a:ext>
            </a:extLst>
          </p:cNvPr>
          <p:cNvSpPr/>
          <p:nvPr/>
        </p:nvSpPr>
        <p:spPr>
          <a:xfrm>
            <a:off x="938849" y="-1"/>
            <a:ext cx="11300776" cy="189320"/>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Rectangle 4">
            <a:extLst>
              <a:ext uri="{FF2B5EF4-FFF2-40B4-BE49-F238E27FC236}">
                <a16:creationId xmlns:a16="http://schemas.microsoft.com/office/drawing/2014/main" id="{C0B82F69-21F9-1B6A-040D-112E12C4B39F}"/>
              </a:ext>
            </a:extLst>
          </p:cNvPr>
          <p:cNvSpPr/>
          <p:nvPr/>
        </p:nvSpPr>
        <p:spPr>
          <a:xfrm>
            <a:off x="938116" y="4872670"/>
            <a:ext cx="11310936" cy="711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B89C2F07-A9F4-8A6C-9269-A771415AA335}"/>
              </a:ext>
            </a:extLst>
          </p:cNvPr>
          <p:cNvSpPr/>
          <p:nvPr/>
        </p:nvSpPr>
        <p:spPr>
          <a:xfrm rot="5400000">
            <a:off x="1772133"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755FB6FB-3BBA-62A1-86B8-A4644CDD54EF}"/>
              </a:ext>
            </a:extLst>
          </p:cNvPr>
          <p:cNvSpPr/>
          <p:nvPr/>
        </p:nvSpPr>
        <p:spPr>
          <a:xfrm rot="5400000">
            <a:off x="2392244"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F799A8C9-1364-5EF6-8277-916AB672A959}"/>
              </a:ext>
            </a:extLst>
          </p:cNvPr>
          <p:cNvSpPr/>
          <p:nvPr/>
        </p:nvSpPr>
        <p:spPr>
          <a:xfrm rot="5400000">
            <a:off x="3012355"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3BBEF5D5-F935-F8F3-8906-1EE16604F1E8}"/>
              </a:ext>
            </a:extLst>
          </p:cNvPr>
          <p:cNvSpPr/>
          <p:nvPr/>
        </p:nvSpPr>
        <p:spPr>
          <a:xfrm rot="5400000">
            <a:off x="3632466"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1562E07C-DE1C-6CF3-72B4-8E5029498A8D}"/>
              </a:ext>
            </a:extLst>
          </p:cNvPr>
          <p:cNvSpPr/>
          <p:nvPr/>
        </p:nvSpPr>
        <p:spPr>
          <a:xfrm rot="5400000">
            <a:off x="4252577"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FAD97398-1BA1-26AE-1973-FA7ABB1BA847}"/>
              </a:ext>
            </a:extLst>
          </p:cNvPr>
          <p:cNvSpPr/>
          <p:nvPr/>
        </p:nvSpPr>
        <p:spPr>
          <a:xfrm rot="5400000">
            <a:off x="4872688"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735FB131-572D-7241-EA7B-4D2D9556E846}"/>
              </a:ext>
            </a:extLst>
          </p:cNvPr>
          <p:cNvSpPr/>
          <p:nvPr/>
        </p:nvSpPr>
        <p:spPr>
          <a:xfrm rot="5400000">
            <a:off x="5492799"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68423499-D841-7AE5-76F1-050FFEE131DA}"/>
              </a:ext>
            </a:extLst>
          </p:cNvPr>
          <p:cNvSpPr/>
          <p:nvPr/>
        </p:nvSpPr>
        <p:spPr>
          <a:xfrm rot="5400000">
            <a:off x="6112910"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4E819CC3-36F1-8EFA-FB7B-0A4D2A702549}"/>
              </a:ext>
            </a:extLst>
          </p:cNvPr>
          <p:cNvSpPr/>
          <p:nvPr/>
        </p:nvSpPr>
        <p:spPr>
          <a:xfrm rot="5400000">
            <a:off x="6733021"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47A3BC15-B9F1-6111-2688-913DB5597650}"/>
              </a:ext>
            </a:extLst>
          </p:cNvPr>
          <p:cNvSpPr/>
          <p:nvPr/>
        </p:nvSpPr>
        <p:spPr>
          <a:xfrm rot="5400000">
            <a:off x="7353132"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E9E908B8-5768-2540-3F0C-845F1A9639EB}"/>
              </a:ext>
            </a:extLst>
          </p:cNvPr>
          <p:cNvSpPr/>
          <p:nvPr/>
        </p:nvSpPr>
        <p:spPr>
          <a:xfrm rot="5400000">
            <a:off x="7973243"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C390CABC-AD53-F51E-D3AA-D29AA07A1290}"/>
              </a:ext>
            </a:extLst>
          </p:cNvPr>
          <p:cNvSpPr/>
          <p:nvPr/>
        </p:nvSpPr>
        <p:spPr>
          <a:xfrm rot="5400000">
            <a:off x="8593354"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FC9CCE5-DEEE-5F1E-5862-01D90B59D134}"/>
              </a:ext>
            </a:extLst>
          </p:cNvPr>
          <p:cNvSpPr/>
          <p:nvPr/>
        </p:nvSpPr>
        <p:spPr>
          <a:xfrm rot="5400000">
            <a:off x="9213465"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1B9C3C00-95A2-ECA7-E9BD-442A0CD4EF8F}"/>
              </a:ext>
            </a:extLst>
          </p:cNvPr>
          <p:cNvSpPr/>
          <p:nvPr/>
        </p:nvSpPr>
        <p:spPr>
          <a:xfrm rot="5400000">
            <a:off x="9833572"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Titre 1">
            <a:extLst>
              <a:ext uri="{FF2B5EF4-FFF2-40B4-BE49-F238E27FC236}">
                <a16:creationId xmlns:a16="http://schemas.microsoft.com/office/drawing/2014/main" id="{B390EC32-6AFC-9D68-F397-6B0247B98FE1}"/>
              </a:ext>
            </a:extLst>
          </p:cNvPr>
          <p:cNvSpPr txBox="1">
            <a:spLocks/>
          </p:cNvSpPr>
          <p:nvPr/>
        </p:nvSpPr>
        <p:spPr>
          <a:xfrm>
            <a:off x="1839006" y="502540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9" name="Titre 1">
            <a:extLst>
              <a:ext uri="{FF2B5EF4-FFF2-40B4-BE49-F238E27FC236}">
                <a16:creationId xmlns:a16="http://schemas.microsoft.com/office/drawing/2014/main" id="{69C21E49-358B-EA0C-9969-4081336B6A01}"/>
              </a:ext>
            </a:extLst>
          </p:cNvPr>
          <p:cNvSpPr txBox="1">
            <a:spLocks/>
          </p:cNvSpPr>
          <p:nvPr/>
        </p:nvSpPr>
        <p:spPr>
          <a:xfrm>
            <a:off x="4343357" y="502540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0" name="Titre 1">
            <a:extLst>
              <a:ext uri="{FF2B5EF4-FFF2-40B4-BE49-F238E27FC236}">
                <a16:creationId xmlns:a16="http://schemas.microsoft.com/office/drawing/2014/main" id="{C4ABF8B8-D0CD-8787-5676-8E7FD616AE57}"/>
              </a:ext>
            </a:extLst>
          </p:cNvPr>
          <p:cNvSpPr txBox="1">
            <a:spLocks/>
          </p:cNvSpPr>
          <p:nvPr/>
        </p:nvSpPr>
        <p:spPr>
          <a:xfrm>
            <a:off x="6792623" y="502540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1800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1" name="Titre 1">
            <a:extLst>
              <a:ext uri="{FF2B5EF4-FFF2-40B4-BE49-F238E27FC236}">
                <a16:creationId xmlns:a16="http://schemas.microsoft.com/office/drawing/2014/main" id="{D1D2B823-C5ED-3834-9BA1-7298BB275D67}"/>
              </a:ext>
            </a:extLst>
          </p:cNvPr>
          <p:cNvSpPr txBox="1">
            <a:spLocks/>
          </p:cNvSpPr>
          <p:nvPr/>
        </p:nvSpPr>
        <p:spPr>
          <a:xfrm>
            <a:off x="9287205" y="502540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1900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cxnSp>
        <p:nvCxnSpPr>
          <p:cNvPr id="2" name="Connecteur droit 1">
            <a:extLst>
              <a:ext uri="{FF2B5EF4-FFF2-40B4-BE49-F238E27FC236}">
                <a16:creationId xmlns:a16="http://schemas.microsoft.com/office/drawing/2014/main" id="{72F7469B-F722-3435-711C-7C88A65BE848}"/>
              </a:ext>
            </a:extLst>
          </p:cNvPr>
          <p:cNvCxnSpPr>
            <a:cxnSpLocks/>
            <a:stCxn id="3" idx="4"/>
          </p:cNvCxnSpPr>
          <p:nvPr/>
        </p:nvCxnSpPr>
        <p:spPr>
          <a:xfrm>
            <a:off x="1374334" y="3054213"/>
            <a:ext cx="0" cy="18754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BC9EBD54-3D9D-3DA0-1649-C548EFBDF575}"/>
              </a:ext>
            </a:extLst>
          </p:cNvPr>
          <p:cNvSpPr/>
          <p:nvPr/>
        </p:nvSpPr>
        <p:spPr>
          <a:xfrm>
            <a:off x="1108544" y="2522634"/>
            <a:ext cx="531579" cy="531579"/>
          </a:xfrm>
          <a:prstGeom prst="ellipse">
            <a:avLst/>
          </a:prstGeom>
          <a:blipFill>
            <a:blip r:embed="rId2"/>
            <a:stretch>
              <a:fillRect/>
            </a:stretch>
          </a:blip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88AB3ED1-99F9-C711-D464-8D26DFC68C93}"/>
              </a:ext>
            </a:extLst>
          </p:cNvPr>
          <p:cNvSpPr txBox="1"/>
          <p:nvPr/>
        </p:nvSpPr>
        <p:spPr>
          <a:xfrm>
            <a:off x="1722405" y="2621152"/>
            <a:ext cx="2746484" cy="369332"/>
          </a:xfrm>
          <a:prstGeom prst="rect">
            <a:avLst/>
          </a:prstGeom>
          <a:noFill/>
        </p:spPr>
        <p:txBody>
          <a:bodyPr wrap="square" lIns="0" tIns="0" rIns="0" bIns="0" rtlCol="0">
            <a:spAutoFit/>
          </a:bodyPr>
          <a:lstStyle/>
          <a:p>
            <a:r>
              <a:rPr lang="fr-FR" sz="1200" b="1" dirty="0">
                <a:solidFill>
                  <a:schemeClr val="accent1"/>
                </a:solidFill>
                <a:latin typeface="Source Serif 4 14pt" panose="02040603050405020204" pitchFamily="18" charset="0"/>
                <a:ea typeface="Source Serif 4 14pt" panose="02040603050405020204" pitchFamily="18" charset="0"/>
              </a:rPr>
              <a:t>Saint Vincent de Paul</a:t>
            </a:r>
          </a:p>
          <a:p>
            <a:r>
              <a:rPr lang="fr-FR" sz="1200" dirty="0">
                <a:solidFill>
                  <a:schemeClr val="accent1"/>
                </a:solidFill>
                <a:latin typeface="Source Sans 3" panose="020B0303030403020204" pitchFamily="34" charset="0"/>
                <a:ea typeface="Source Serif 4 14pt" panose="02040603050405020204" pitchFamily="18" charset="0"/>
              </a:rPr>
              <a:t>1581-1660</a:t>
            </a:r>
          </a:p>
        </p:txBody>
      </p:sp>
      <p:cxnSp>
        <p:nvCxnSpPr>
          <p:cNvPr id="8" name="Connecteur droit 7">
            <a:extLst>
              <a:ext uri="{FF2B5EF4-FFF2-40B4-BE49-F238E27FC236}">
                <a16:creationId xmlns:a16="http://schemas.microsoft.com/office/drawing/2014/main" id="{24A03BDF-A5E4-8887-C402-E00DA91B8248}"/>
              </a:ext>
            </a:extLst>
          </p:cNvPr>
          <p:cNvCxnSpPr>
            <a:cxnSpLocks/>
          </p:cNvCxnSpPr>
          <p:nvPr/>
        </p:nvCxnSpPr>
        <p:spPr>
          <a:xfrm>
            <a:off x="1635317" y="3421697"/>
            <a:ext cx="0" cy="15080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2CA3D96D-692D-1D63-EAC0-0A7027CF0181}"/>
              </a:ext>
            </a:extLst>
          </p:cNvPr>
          <p:cNvSpPr/>
          <p:nvPr/>
        </p:nvSpPr>
        <p:spPr>
          <a:xfrm>
            <a:off x="1380038" y="3166867"/>
            <a:ext cx="531579" cy="531579"/>
          </a:xfrm>
          <a:prstGeom prst="ellipse">
            <a:avLst/>
          </a:prstGeom>
          <a:blipFill>
            <a:blip r:embed="rId3"/>
            <a:stretch>
              <a:fillRect/>
            </a:stretch>
          </a:blip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01FB92E6-C34A-B89F-DAC9-029B4035A297}"/>
              </a:ext>
            </a:extLst>
          </p:cNvPr>
          <p:cNvSpPr txBox="1"/>
          <p:nvPr/>
        </p:nvSpPr>
        <p:spPr>
          <a:xfrm>
            <a:off x="1993899" y="3265385"/>
            <a:ext cx="2746484" cy="369332"/>
          </a:xfrm>
          <a:prstGeom prst="rect">
            <a:avLst/>
          </a:prstGeom>
          <a:noFill/>
        </p:spPr>
        <p:txBody>
          <a:bodyPr wrap="square" lIns="0" tIns="0" rIns="0" bIns="0" rtlCol="0">
            <a:spAutoFit/>
          </a:bodyPr>
          <a:lstStyle/>
          <a:p>
            <a:r>
              <a:rPr lang="fr-FR" sz="1200" b="1" dirty="0">
                <a:solidFill>
                  <a:schemeClr val="accent2"/>
                </a:solidFill>
                <a:latin typeface="Source Serif 4 14pt" panose="02040603050405020204" pitchFamily="18" charset="0"/>
                <a:ea typeface="Source Serif 4 14pt" panose="02040603050405020204" pitchFamily="18" charset="0"/>
              </a:rPr>
              <a:t>Louise de Marillac</a:t>
            </a:r>
          </a:p>
          <a:p>
            <a:r>
              <a:rPr lang="fr-FR" sz="1200" dirty="0">
                <a:solidFill>
                  <a:schemeClr val="accent2"/>
                </a:solidFill>
                <a:latin typeface="Source Sans 3" panose="020B0303030403020204" pitchFamily="34" charset="0"/>
                <a:ea typeface="Source Serif 4 14pt" panose="02040603050405020204" pitchFamily="18" charset="0"/>
              </a:rPr>
              <a:t>1591-1660</a:t>
            </a:r>
          </a:p>
        </p:txBody>
      </p:sp>
      <p:sp>
        <p:nvSpPr>
          <p:cNvPr id="19" name="ZoneTexte 18">
            <a:extLst>
              <a:ext uri="{FF2B5EF4-FFF2-40B4-BE49-F238E27FC236}">
                <a16:creationId xmlns:a16="http://schemas.microsoft.com/office/drawing/2014/main" id="{417D998C-DD65-46E5-E7EF-0D33526A3A6D}"/>
              </a:ext>
            </a:extLst>
          </p:cNvPr>
          <p:cNvSpPr txBox="1"/>
          <p:nvPr/>
        </p:nvSpPr>
        <p:spPr>
          <a:xfrm>
            <a:off x="2114020" y="3910385"/>
            <a:ext cx="2746484" cy="369332"/>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Marguerite Naseau</a:t>
            </a:r>
          </a:p>
          <a:p>
            <a:r>
              <a:rPr lang="fr-FR" sz="1200" dirty="0">
                <a:solidFill>
                  <a:schemeClr val="accent4"/>
                </a:solidFill>
                <a:latin typeface="Source Sans 3" panose="020B0303030403020204" pitchFamily="34" charset="0"/>
                <a:ea typeface="Source Serif 4 14pt" panose="02040603050405020204" pitchFamily="18" charset="0"/>
              </a:rPr>
              <a:t>1594-1633</a:t>
            </a:r>
          </a:p>
        </p:txBody>
      </p:sp>
      <p:cxnSp>
        <p:nvCxnSpPr>
          <p:cNvPr id="25" name="Connecteur droit 24">
            <a:extLst>
              <a:ext uri="{FF2B5EF4-FFF2-40B4-BE49-F238E27FC236}">
                <a16:creationId xmlns:a16="http://schemas.microsoft.com/office/drawing/2014/main" id="{BA22818A-FB82-595A-4984-6AE0D750F5CD}"/>
              </a:ext>
            </a:extLst>
          </p:cNvPr>
          <p:cNvCxnSpPr>
            <a:cxnSpLocks/>
          </p:cNvCxnSpPr>
          <p:nvPr/>
        </p:nvCxnSpPr>
        <p:spPr>
          <a:xfrm>
            <a:off x="1755814" y="4059905"/>
            <a:ext cx="0" cy="86979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E397217B-392A-4599-F101-0AE621E5244C}"/>
              </a:ext>
            </a:extLst>
          </p:cNvPr>
          <p:cNvSpPr/>
          <p:nvPr/>
        </p:nvSpPr>
        <p:spPr>
          <a:xfrm>
            <a:off x="1500159" y="3811867"/>
            <a:ext cx="531579" cy="531579"/>
          </a:xfrm>
          <a:prstGeom prst="ellipse">
            <a:avLst/>
          </a:prstGeom>
          <a:blipFill>
            <a:blip r:embed="rId4"/>
            <a:stretch>
              <a:fillRect/>
            </a:stretch>
          </a:blip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2B7E733F-6D1B-C292-83C5-C769C00A1E37}"/>
              </a:ext>
            </a:extLst>
          </p:cNvPr>
          <p:cNvSpPr txBox="1"/>
          <p:nvPr/>
        </p:nvSpPr>
        <p:spPr>
          <a:xfrm>
            <a:off x="5176093" y="6172397"/>
            <a:ext cx="1618857" cy="553998"/>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Béatification de Saint Vincent de Paul</a:t>
            </a:r>
          </a:p>
          <a:p>
            <a:r>
              <a:rPr lang="fr-FR" sz="1200" dirty="0">
                <a:solidFill>
                  <a:schemeClr val="accent5"/>
                </a:solidFill>
                <a:latin typeface="Source Sans 3" panose="020B0303030403020204" pitchFamily="34" charset="0"/>
                <a:ea typeface="Source Serif 4 14pt" panose="02040603050405020204" pitchFamily="18" charset="0"/>
              </a:rPr>
              <a:t>1729</a:t>
            </a:r>
          </a:p>
        </p:txBody>
      </p:sp>
      <p:cxnSp>
        <p:nvCxnSpPr>
          <p:cNvPr id="34" name="Connecteur droit 33">
            <a:extLst>
              <a:ext uri="{FF2B5EF4-FFF2-40B4-BE49-F238E27FC236}">
                <a16:creationId xmlns:a16="http://schemas.microsoft.com/office/drawing/2014/main" id="{464BBABD-91DB-FA41-B2FE-D69F65BBE10A}"/>
              </a:ext>
            </a:extLst>
          </p:cNvPr>
          <p:cNvCxnSpPr>
            <a:cxnSpLocks/>
          </p:cNvCxnSpPr>
          <p:nvPr/>
        </p:nvCxnSpPr>
        <p:spPr>
          <a:xfrm>
            <a:off x="5199437" y="5067098"/>
            <a:ext cx="0" cy="10602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FB863F32-2F9D-9994-9826-E318E4FE5CE2}"/>
              </a:ext>
            </a:extLst>
          </p:cNvPr>
          <p:cNvSpPr txBox="1"/>
          <p:nvPr/>
        </p:nvSpPr>
        <p:spPr>
          <a:xfrm>
            <a:off x="5343147" y="5512973"/>
            <a:ext cx="1618857" cy="553998"/>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Canonisation de Saint Vincent de Paul</a:t>
            </a:r>
          </a:p>
          <a:p>
            <a:r>
              <a:rPr lang="fr-FR" sz="1200" dirty="0">
                <a:solidFill>
                  <a:schemeClr val="accent5"/>
                </a:solidFill>
                <a:latin typeface="Source Sans 3" panose="020B0303030403020204" pitchFamily="34" charset="0"/>
                <a:ea typeface="Source Serif 4 14pt" panose="02040603050405020204" pitchFamily="18" charset="0"/>
              </a:rPr>
              <a:t>1737</a:t>
            </a:r>
          </a:p>
        </p:txBody>
      </p:sp>
      <p:cxnSp>
        <p:nvCxnSpPr>
          <p:cNvPr id="37" name="Connecteur droit 36">
            <a:extLst>
              <a:ext uri="{FF2B5EF4-FFF2-40B4-BE49-F238E27FC236}">
                <a16:creationId xmlns:a16="http://schemas.microsoft.com/office/drawing/2014/main" id="{B0275BE3-3405-73A8-04F0-4E534F044952}"/>
              </a:ext>
            </a:extLst>
          </p:cNvPr>
          <p:cNvCxnSpPr>
            <a:cxnSpLocks/>
          </p:cNvCxnSpPr>
          <p:nvPr/>
        </p:nvCxnSpPr>
        <p:spPr>
          <a:xfrm>
            <a:off x="5366491" y="5067098"/>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ABA6C0E9-3062-BFF7-B98A-A3E26952A1F7}"/>
              </a:ext>
            </a:extLst>
          </p:cNvPr>
          <p:cNvSpPr txBox="1"/>
          <p:nvPr/>
        </p:nvSpPr>
        <p:spPr>
          <a:xfrm>
            <a:off x="7656684" y="5396895"/>
            <a:ext cx="1618857" cy="1107996"/>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Translation de la Chasse de Saint Vincent de Paul </a:t>
            </a:r>
            <a:br>
              <a:rPr lang="fr-FR" sz="1200" b="1" dirty="0">
                <a:solidFill>
                  <a:schemeClr val="accent5"/>
                </a:solidFill>
                <a:latin typeface="Source Serif 4 14pt" panose="02040603050405020204" pitchFamily="18" charset="0"/>
                <a:ea typeface="Source Serif 4 14pt" panose="02040603050405020204" pitchFamily="18" charset="0"/>
              </a:rPr>
            </a:br>
            <a:r>
              <a:rPr lang="fr-FR" sz="1200" b="1" dirty="0">
                <a:solidFill>
                  <a:schemeClr val="accent5"/>
                </a:solidFill>
                <a:latin typeface="Source Serif 4 14pt" panose="02040603050405020204" pitchFamily="18" charset="0"/>
                <a:ea typeface="Source Serif 4 14pt" panose="02040603050405020204" pitchFamily="18" charset="0"/>
              </a:rPr>
              <a:t>dans la chapelle </a:t>
            </a:r>
            <a:br>
              <a:rPr lang="fr-FR" sz="1200" b="1" dirty="0">
                <a:solidFill>
                  <a:schemeClr val="accent5"/>
                </a:solidFill>
                <a:latin typeface="Source Serif 4 14pt" panose="02040603050405020204" pitchFamily="18" charset="0"/>
                <a:ea typeface="Source Serif 4 14pt" panose="02040603050405020204" pitchFamily="18" charset="0"/>
              </a:rPr>
            </a:br>
            <a:r>
              <a:rPr lang="fr-FR" sz="1200" b="1" dirty="0">
                <a:solidFill>
                  <a:schemeClr val="accent5"/>
                </a:solidFill>
                <a:latin typeface="Source Serif 4 14pt" panose="02040603050405020204" pitchFamily="18" charset="0"/>
                <a:ea typeface="Source Serif 4 14pt" panose="02040603050405020204" pitchFamily="18" charset="0"/>
              </a:rPr>
              <a:t>des Lazaristes</a:t>
            </a:r>
          </a:p>
          <a:p>
            <a:r>
              <a:rPr lang="fr-FR" sz="1200" dirty="0">
                <a:solidFill>
                  <a:schemeClr val="accent5"/>
                </a:solidFill>
                <a:latin typeface="Source Sans 3" panose="020B0303030403020204" pitchFamily="34" charset="0"/>
                <a:ea typeface="Source Serif 4 14pt" panose="02040603050405020204" pitchFamily="18" charset="0"/>
              </a:rPr>
              <a:t>1830</a:t>
            </a:r>
          </a:p>
        </p:txBody>
      </p:sp>
      <p:cxnSp>
        <p:nvCxnSpPr>
          <p:cNvPr id="41" name="Connecteur droit 40">
            <a:extLst>
              <a:ext uri="{FF2B5EF4-FFF2-40B4-BE49-F238E27FC236}">
                <a16:creationId xmlns:a16="http://schemas.microsoft.com/office/drawing/2014/main" id="{A1D43E00-84BA-837C-E8C9-2AEC5D3338CE}"/>
              </a:ext>
            </a:extLst>
          </p:cNvPr>
          <p:cNvCxnSpPr>
            <a:cxnSpLocks/>
          </p:cNvCxnSpPr>
          <p:nvPr/>
        </p:nvCxnSpPr>
        <p:spPr>
          <a:xfrm>
            <a:off x="7680028" y="5067098"/>
            <a:ext cx="0" cy="2297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A8D0D9E3-E6DD-FF44-83C7-21656B34001C}"/>
              </a:ext>
            </a:extLst>
          </p:cNvPr>
          <p:cNvSpPr txBox="1"/>
          <p:nvPr/>
        </p:nvSpPr>
        <p:spPr>
          <a:xfrm>
            <a:off x="9045336" y="5512973"/>
            <a:ext cx="1618857" cy="738664"/>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Saint Vincent de Paul patron universel des œuvres charitables</a:t>
            </a:r>
          </a:p>
          <a:p>
            <a:r>
              <a:rPr lang="fr-FR" sz="1200" dirty="0">
                <a:solidFill>
                  <a:schemeClr val="accent5"/>
                </a:solidFill>
                <a:latin typeface="Source Sans 3" panose="020B0303030403020204" pitchFamily="34" charset="0"/>
                <a:ea typeface="Source Serif 4 14pt" panose="02040603050405020204" pitchFamily="18" charset="0"/>
              </a:rPr>
              <a:t>1885</a:t>
            </a:r>
          </a:p>
        </p:txBody>
      </p:sp>
      <p:cxnSp>
        <p:nvCxnSpPr>
          <p:cNvPr id="44" name="Connecteur droit 43">
            <a:extLst>
              <a:ext uri="{FF2B5EF4-FFF2-40B4-BE49-F238E27FC236}">
                <a16:creationId xmlns:a16="http://schemas.microsoft.com/office/drawing/2014/main" id="{6A0D9FE0-E48D-7C11-786F-8C3EBD2440B4}"/>
              </a:ext>
            </a:extLst>
          </p:cNvPr>
          <p:cNvCxnSpPr>
            <a:cxnSpLocks/>
          </p:cNvCxnSpPr>
          <p:nvPr/>
        </p:nvCxnSpPr>
        <p:spPr>
          <a:xfrm>
            <a:off x="9068680" y="5067098"/>
            <a:ext cx="0" cy="4008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B9A86F0E-7309-AC09-0CB3-7A9FC84A1285}"/>
              </a:ext>
            </a:extLst>
          </p:cNvPr>
          <p:cNvSpPr txBox="1"/>
          <p:nvPr/>
        </p:nvSpPr>
        <p:spPr>
          <a:xfrm>
            <a:off x="6862751" y="2619304"/>
            <a:ext cx="2746484" cy="369332"/>
          </a:xfrm>
          <a:prstGeom prst="rect">
            <a:avLst/>
          </a:prstGeom>
          <a:noFill/>
        </p:spPr>
        <p:txBody>
          <a:bodyPr wrap="square" lIns="0" tIns="0" rIns="0" bIns="0" rtlCol="0">
            <a:spAutoFit/>
          </a:bodyPr>
          <a:lstStyle/>
          <a:p>
            <a:r>
              <a:rPr lang="fr-FR" sz="1200" b="1" dirty="0">
                <a:solidFill>
                  <a:srgbClr val="00B0F0"/>
                </a:solidFill>
                <a:latin typeface="Source Serif 4 14pt" panose="02040603050405020204" pitchFamily="18" charset="0"/>
                <a:ea typeface="Source Serif 4 14pt" panose="02040603050405020204" pitchFamily="18" charset="0"/>
              </a:rPr>
              <a:t>Sœur Rosalie Rendu</a:t>
            </a:r>
          </a:p>
          <a:p>
            <a:r>
              <a:rPr lang="fr-FR" sz="1200" dirty="0">
                <a:solidFill>
                  <a:srgbClr val="00B0F0"/>
                </a:solidFill>
                <a:latin typeface="Source Sans 3" panose="020B0303030403020204" pitchFamily="34" charset="0"/>
                <a:ea typeface="Source Serif 4 14pt" panose="02040603050405020204" pitchFamily="18" charset="0"/>
              </a:rPr>
              <a:t>1786-1856</a:t>
            </a:r>
          </a:p>
        </p:txBody>
      </p:sp>
      <p:cxnSp>
        <p:nvCxnSpPr>
          <p:cNvPr id="56" name="Connecteur droit 55">
            <a:extLst>
              <a:ext uri="{FF2B5EF4-FFF2-40B4-BE49-F238E27FC236}">
                <a16:creationId xmlns:a16="http://schemas.microsoft.com/office/drawing/2014/main" id="{1804955E-E090-E0B4-4F11-F2A56F9611CF}"/>
              </a:ext>
            </a:extLst>
          </p:cNvPr>
          <p:cNvCxnSpPr>
            <a:cxnSpLocks/>
          </p:cNvCxnSpPr>
          <p:nvPr/>
        </p:nvCxnSpPr>
        <p:spPr>
          <a:xfrm>
            <a:off x="6504545" y="2820189"/>
            <a:ext cx="0" cy="21095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0" name="Ellipse 69">
            <a:extLst>
              <a:ext uri="{FF2B5EF4-FFF2-40B4-BE49-F238E27FC236}">
                <a16:creationId xmlns:a16="http://schemas.microsoft.com/office/drawing/2014/main" id="{C928BC69-180C-622F-1951-25881C8E72DD}"/>
              </a:ext>
            </a:extLst>
          </p:cNvPr>
          <p:cNvSpPr/>
          <p:nvPr/>
        </p:nvSpPr>
        <p:spPr>
          <a:xfrm>
            <a:off x="6248890" y="2520786"/>
            <a:ext cx="531579" cy="531579"/>
          </a:xfrm>
          <a:prstGeom prst="ellipse">
            <a:avLst/>
          </a:prstGeom>
          <a:blipFill>
            <a:blip r:embed="rId5"/>
            <a:stretch>
              <a:fillRect/>
            </a:stretch>
          </a:blip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droit 70">
            <a:extLst>
              <a:ext uri="{FF2B5EF4-FFF2-40B4-BE49-F238E27FC236}">
                <a16:creationId xmlns:a16="http://schemas.microsoft.com/office/drawing/2014/main" id="{5F665FC6-50BA-3AFD-9E95-E328F6D4C448}"/>
              </a:ext>
            </a:extLst>
          </p:cNvPr>
          <p:cNvCxnSpPr>
            <a:cxnSpLocks/>
          </p:cNvCxnSpPr>
          <p:nvPr/>
        </p:nvCxnSpPr>
        <p:spPr>
          <a:xfrm>
            <a:off x="6956664" y="3421697"/>
            <a:ext cx="0" cy="15080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Ellipse 71">
            <a:extLst>
              <a:ext uri="{FF2B5EF4-FFF2-40B4-BE49-F238E27FC236}">
                <a16:creationId xmlns:a16="http://schemas.microsoft.com/office/drawing/2014/main" id="{632634DB-2E72-690D-14ED-ED01AF97C8B7}"/>
              </a:ext>
            </a:extLst>
          </p:cNvPr>
          <p:cNvSpPr/>
          <p:nvPr/>
        </p:nvSpPr>
        <p:spPr>
          <a:xfrm>
            <a:off x="6701385" y="3166867"/>
            <a:ext cx="531579" cy="531579"/>
          </a:xfrm>
          <a:prstGeom prst="ellipse">
            <a:avLst/>
          </a:prstGeom>
          <a:blipFill>
            <a:blip r:embed="rId6"/>
            <a:stretch>
              <a:fillRect/>
            </a:stretch>
          </a:blip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20E714D7-58DE-3D09-FCC2-ABCAD952C8BA}"/>
              </a:ext>
            </a:extLst>
          </p:cNvPr>
          <p:cNvSpPr txBox="1"/>
          <p:nvPr/>
        </p:nvSpPr>
        <p:spPr>
          <a:xfrm>
            <a:off x="7315246" y="3265385"/>
            <a:ext cx="2746484" cy="369332"/>
          </a:xfrm>
          <a:prstGeom prst="rect">
            <a:avLst/>
          </a:prstGeom>
          <a:noFill/>
        </p:spPr>
        <p:txBody>
          <a:bodyPr wrap="square" lIns="0" tIns="0" rIns="0" bIns="0" rtlCol="0">
            <a:spAutoFit/>
          </a:bodyPr>
          <a:lstStyle/>
          <a:p>
            <a:r>
              <a:rPr lang="fr-FR" sz="1200" b="1" dirty="0">
                <a:solidFill>
                  <a:srgbClr val="C00000"/>
                </a:solidFill>
                <a:latin typeface="Source Serif 4 14pt" panose="02040603050405020204" pitchFamily="18" charset="0"/>
                <a:ea typeface="Source Serif 4 14pt" panose="02040603050405020204" pitchFamily="18" charset="0"/>
              </a:rPr>
              <a:t>Catherine Labouré</a:t>
            </a:r>
          </a:p>
          <a:p>
            <a:r>
              <a:rPr lang="fr-FR" sz="1200" dirty="0">
                <a:solidFill>
                  <a:srgbClr val="C00000"/>
                </a:solidFill>
                <a:latin typeface="Source Sans 3" panose="020B0303030403020204" pitchFamily="34" charset="0"/>
                <a:ea typeface="Source Serif 4 14pt" panose="02040603050405020204" pitchFamily="18" charset="0"/>
              </a:rPr>
              <a:t>1806-1876</a:t>
            </a:r>
          </a:p>
        </p:txBody>
      </p:sp>
      <p:cxnSp>
        <p:nvCxnSpPr>
          <p:cNvPr id="74" name="Connecteur droit 73">
            <a:extLst>
              <a:ext uri="{FF2B5EF4-FFF2-40B4-BE49-F238E27FC236}">
                <a16:creationId xmlns:a16="http://schemas.microsoft.com/office/drawing/2014/main" id="{5C9BB2A6-7F0B-8998-68A2-1C1F8672109E}"/>
              </a:ext>
            </a:extLst>
          </p:cNvPr>
          <p:cNvCxnSpPr>
            <a:cxnSpLocks/>
          </p:cNvCxnSpPr>
          <p:nvPr/>
        </p:nvCxnSpPr>
        <p:spPr>
          <a:xfrm>
            <a:off x="7158888" y="4059905"/>
            <a:ext cx="0" cy="869796"/>
          </a:xfrm>
          <a:prstGeom prst="line">
            <a:avLst/>
          </a:prstGeom>
          <a:ln w="28575">
            <a:solidFill>
              <a:srgbClr val="BFBE24"/>
            </a:solidFill>
          </a:ln>
        </p:spPr>
        <p:style>
          <a:lnRef idx="1">
            <a:schemeClr val="accent1"/>
          </a:lnRef>
          <a:fillRef idx="0">
            <a:schemeClr val="accent1"/>
          </a:fillRef>
          <a:effectRef idx="0">
            <a:schemeClr val="accent1"/>
          </a:effectRef>
          <a:fontRef idx="minor">
            <a:schemeClr val="tx1"/>
          </a:fontRef>
        </p:style>
      </p:cxnSp>
      <p:sp>
        <p:nvSpPr>
          <p:cNvPr id="75" name="Ellipse 74">
            <a:extLst>
              <a:ext uri="{FF2B5EF4-FFF2-40B4-BE49-F238E27FC236}">
                <a16:creationId xmlns:a16="http://schemas.microsoft.com/office/drawing/2014/main" id="{7117D193-2EE7-886D-12A2-2871CDE66080}"/>
              </a:ext>
            </a:extLst>
          </p:cNvPr>
          <p:cNvSpPr/>
          <p:nvPr/>
        </p:nvSpPr>
        <p:spPr>
          <a:xfrm>
            <a:off x="6903609" y="3817595"/>
            <a:ext cx="531579" cy="531579"/>
          </a:xfrm>
          <a:prstGeom prst="ellipse">
            <a:avLst/>
          </a:prstGeom>
          <a:blipFill>
            <a:blip r:embed="rId7"/>
            <a:stretch>
              <a:fillRect/>
            </a:stretch>
          </a:blipFill>
          <a:ln w="25400">
            <a:solidFill>
              <a:srgbClr val="BFBE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a:extLst>
              <a:ext uri="{FF2B5EF4-FFF2-40B4-BE49-F238E27FC236}">
                <a16:creationId xmlns:a16="http://schemas.microsoft.com/office/drawing/2014/main" id="{AF2E5C81-46E7-3BFA-4C39-739CB7769D9C}"/>
              </a:ext>
            </a:extLst>
          </p:cNvPr>
          <p:cNvSpPr txBox="1"/>
          <p:nvPr/>
        </p:nvSpPr>
        <p:spPr>
          <a:xfrm>
            <a:off x="7517470" y="3916113"/>
            <a:ext cx="2746484" cy="369332"/>
          </a:xfrm>
          <a:prstGeom prst="rect">
            <a:avLst/>
          </a:prstGeom>
          <a:noFill/>
        </p:spPr>
        <p:txBody>
          <a:bodyPr wrap="square" lIns="0" tIns="0" rIns="0" bIns="0" rtlCol="0">
            <a:spAutoFit/>
          </a:bodyPr>
          <a:lstStyle/>
          <a:p>
            <a:r>
              <a:rPr lang="fr-FR" sz="1200" b="1" dirty="0">
                <a:solidFill>
                  <a:srgbClr val="BFBE24"/>
                </a:solidFill>
                <a:latin typeface="Source Serif 4 14pt" panose="02040603050405020204" pitchFamily="18" charset="0"/>
                <a:ea typeface="Source Serif 4 14pt" panose="02040603050405020204" pitchFamily="18" charset="0"/>
              </a:rPr>
              <a:t>Frédéric Ozanam</a:t>
            </a:r>
          </a:p>
          <a:p>
            <a:r>
              <a:rPr lang="fr-FR" sz="1200" dirty="0">
                <a:solidFill>
                  <a:srgbClr val="BFBE24"/>
                </a:solidFill>
                <a:latin typeface="Source Sans 3" panose="020B0303030403020204" pitchFamily="34" charset="0"/>
                <a:ea typeface="Source Serif 4 14pt" panose="02040603050405020204" pitchFamily="18" charset="0"/>
              </a:rPr>
              <a:t>1813-1853</a:t>
            </a:r>
          </a:p>
        </p:txBody>
      </p:sp>
      <p:sp>
        <p:nvSpPr>
          <p:cNvPr id="79" name="Rectangle : coins arrondis 78">
            <a:extLst>
              <a:ext uri="{FF2B5EF4-FFF2-40B4-BE49-F238E27FC236}">
                <a16:creationId xmlns:a16="http://schemas.microsoft.com/office/drawing/2014/main" id="{DC3F47C4-131C-5413-9239-E4E4D9C9EF7F}"/>
              </a:ext>
            </a:extLst>
          </p:cNvPr>
          <p:cNvSpPr/>
          <p:nvPr/>
        </p:nvSpPr>
        <p:spPr>
          <a:xfrm>
            <a:off x="1374334" y="1173334"/>
            <a:ext cx="2294417" cy="293019"/>
          </a:xfrm>
          <a:prstGeom prst="roundRect">
            <a:avLst>
              <a:gd name="adj" fmla="val 320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Saint Vincent de Paul</a:t>
            </a:r>
          </a:p>
        </p:txBody>
      </p:sp>
      <p:sp>
        <p:nvSpPr>
          <p:cNvPr id="80" name="Rectangle : coins arrondis 79">
            <a:extLst>
              <a:ext uri="{FF2B5EF4-FFF2-40B4-BE49-F238E27FC236}">
                <a16:creationId xmlns:a16="http://schemas.microsoft.com/office/drawing/2014/main" id="{C106DA5E-7BB5-09C9-3328-AB3544A43B0C}"/>
              </a:ext>
            </a:extLst>
          </p:cNvPr>
          <p:cNvSpPr/>
          <p:nvPr/>
        </p:nvSpPr>
        <p:spPr>
          <a:xfrm>
            <a:off x="1635318" y="1492123"/>
            <a:ext cx="2033434" cy="293019"/>
          </a:xfrm>
          <a:prstGeom prst="roundRect">
            <a:avLst>
              <a:gd name="adj" fmla="val 320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Louise de Marillac</a:t>
            </a:r>
          </a:p>
        </p:txBody>
      </p:sp>
      <p:sp>
        <p:nvSpPr>
          <p:cNvPr id="85" name="Rectangle : coins arrondis 84">
            <a:extLst>
              <a:ext uri="{FF2B5EF4-FFF2-40B4-BE49-F238E27FC236}">
                <a16:creationId xmlns:a16="http://schemas.microsoft.com/office/drawing/2014/main" id="{017E5068-1E16-7758-D943-8AFF4112C5B6}"/>
              </a:ext>
            </a:extLst>
          </p:cNvPr>
          <p:cNvSpPr/>
          <p:nvPr/>
        </p:nvSpPr>
        <p:spPr>
          <a:xfrm>
            <a:off x="1765948" y="1815509"/>
            <a:ext cx="1244881" cy="493129"/>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Marguerite Naseau</a:t>
            </a:r>
          </a:p>
        </p:txBody>
      </p:sp>
      <p:sp>
        <p:nvSpPr>
          <p:cNvPr id="86" name="Rectangle : coins arrondis 85">
            <a:extLst>
              <a:ext uri="{FF2B5EF4-FFF2-40B4-BE49-F238E27FC236}">
                <a16:creationId xmlns:a16="http://schemas.microsoft.com/office/drawing/2014/main" id="{9AFA283C-ABD6-6E9B-F485-C3FB6BB6AEBD}"/>
              </a:ext>
            </a:extLst>
          </p:cNvPr>
          <p:cNvSpPr/>
          <p:nvPr/>
        </p:nvSpPr>
        <p:spPr>
          <a:xfrm>
            <a:off x="7306784" y="1248420"/>
            <a:ext cx="2033434" cy="293019"/>
          </a:xfrm>
          <a:prstGeom prst="roundRect">
            <a:avLst>
              <a:gd name="adj" fmla="val 3201"/>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Sœur Rosalie Rendu</a:t>
            </a:r>
          </a:p>
        </p:txBody>
      </p:sp>
      <p:sp>
        <p:nvSpPr>
          <p:cNvPr id="95" name="Rectangle : coins arrondis 94">
            <a:extLst>
              <a:ext uri="{FF2B5EF4-FFF2-40B4-BE49-F238E27FC236}">
                <a16:creationId xmlns:a16="http://schemas.microsoft.com/office/drawing/2014/main" id="{9882782A-8636-C23E-0E6D-9AE2BA3B1ED2}"/>
              </a:ext>
            </a:extLst>
          </p:cNvPr>
          <p:cNvSpPr/>
          <p:nvPr/>
        </p:nvSpPr>
        <p:spPr>
          <a:xfrm>
            <a:off x="7567767" y="1567209"/>
            <a:ext cx="2392064" cy="293019"/>
          </a:xfrm>
          <a:prstGeom prst="roundRect">
            <a:avLst>
              <a:gd name="adj" fmla="val 320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Catherine Labouré</a:t>
            </a:r>
          </a:p>
        </p:txBody>
      </p:sp>
      <p:sp>
        <p:nvSpPr>
          <p:cNvPr id="96" name="Rectangle : coins arrondis 95">
            <a:extLst>
              <a:ext uri="{FF2B5EF4-FFF2-40B4-BE49-F238E27FC236}">
                <a16:creationId xmlns:a16="http://schemas.microsoft.com/office/drawing/2014/main" id="{F331E038-7688-19F6-20AF-FB45D143197B}"/>
              </a:ext>
            </a:extLst>
          </p:cNvPr>
          <p:cNvSpPr/>
          <p:nvPr/>
        </p:nvSpPr>
        <p:spPr>
          <a:xfrm>
            <a:off x="7698397" y="1890595"/>
            <a:ext cx="1526916" cy="332805"/>
          </a:xfrm>
          <a:prstGeom prst="roundRect">
            <a:avLst>
              <a:gd name="adj" fmla="val 3201"/>
            </a:avLst>
          </a:prstGeom>
          <a:solidFill>
            <a:srgbClr val="BFB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Frédéric Ozanam</a:t>
            </a:r>
          </a:p>
        </p:txBody>
      </p:sp>
      <p:sp>
        <p:nvSpPr>
          <p:cNvPr id="99" name="ZoneTexte 98">
            <a:extLst>
              <a:ext uri="{FF2B5EF4-FFF2-40B4-BE49-F238E27FC236}">
                <a16:creationId xmlns:a16="http://schemas.microsoft.com/office/drawing/2014/main" id="{3774C6E6-9E63-9608-B5CC-E89D434B05B5}"/>
              </a:ext>
            </a:extLst>
          </p:cNvPr>
          <p:cNvSpPr txBox="1"/>
          <p:nvPr/>
        </p:nvSpPr>
        <p:spPr>
          <a:xfrm>
            <a:off x="7656684" y="6712739"/>
            <a:ext cx="3227849" cy="369332"/>
          </a:xfrm>
          <a:prstGeom prst="rect">
            <a:avLst/>
          </a:prstGeom>
          <a:noFill/>
        </p:spPr>
        <p:txBody>
          <a:bodyPr wrap="square" lIns="0" tIns="0" rIns="0" bIns="0" rtlCol="0">
            <a:spAutoFit/>
          </a:bodyPr>
          <a:lstStyle/>
          <a:p>
            <a:r>
              <a:rPr lang="fr-FR" sz="1200" b="1" dirty="0">
                <a:solidFill>
                  <a:schemeClr val="accent5"/>
                </a:solidFill>
                <a:latin typeface="Source Serif 4 14pt" panose="02040603050405020204" pitchFamily="18" charset="0"/>
                <a:ea typeface="Source Serif 4 14pt" panose="02040603050405020204" pitchFamily="18" charset="0"/>
              </a:rPr>
              <a:t>Apparitions à Catherine Labouré</a:t>
            </a:r>
          </a:p>
          <a:p>
            <a:r>
              <a:rPr lang="fr-FR" sz="1200" dirty="0">
                <a:solidFill>
                  <a:schemeClr val="accent5"/>
                </a:solidFill>
                <a:latin typeface="Source Sans 3" panose="020B0303030403020204" pitchFamily="34" charset="0"/>
                <a:ea typeface="Source Serif 4 14pt" panose="02040603050405020204" pitchFamily="18" charset="0"/>
              </a:rPr>
              <a:t>1830</a:t>
            </a:r>
          </a:p>
        </p:txBody>
      </p:sp>
      <p:cxnSp>
        <p:nvCxnSpPr>
          <p:cNvPr id="105" name="Connecteur droit 104">
            <a:extLst>
              <a:ext uri="{FF2B5EF4-FFF2-40B4-BE49-F238E27FC236}">
                <a16:creationId xmlns:a16="http://schemas.microsoft.com/office/drawing/2014/main" id="{EEA3C2F0-C2DA-55AE-2372-A98B75E7EC9D}"/>
              </a:ext>
            </a:extLst>
          </p:cNvPr>
          <p:cNvCxnSpPr>
            <a:cxnSpLocks/>
          </p:cNvCxnSpPr>
          <p:nvPr/>
        </p:nvCxnSpPr>
        <p:spPr>
          <a:xfrm>
            <a:off x="7680028" y="6516757"/>
            <a:ext cx="0" cy="1736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0">
            <a:extLst>
              <a:ext uri="{FF2B5EF4-FFF2-40B4-BE49-F238E27FC236}">
                <a16:creationId xmlns:a16="http://schemas.microsoft.com/office/drawing/2014/main" id="{CE188545-5E90-260D-732D-ABFE720425F8}"/>
              </a:ext>
            </a:extLst>
          </p:cNvPr>
          <p:cNvSpPr>
            <a:spLocks noGrp="1"/>
          </p:cNvSpPr>
          <p:nvPr>
            <p:ph type="sldNum" sz="quarter" idx="4"/>
          </p:nvPr>
        </p:nvSpPr>
        <p:spPr/>
        <p:txBody>
          <a:bodyPr/>
          <a:lstStyle/>
          <a:p>
            <a:fld id="{F7CA2D74-DE0C-FF4C-8CDD-245129106F34}" type="slidenum">
              <a:rPr lang="fr-FR" smtClean="0"/>
              <a:pPr/>
              <a:t>23</a:t>
            </a:fld>
            <a:endParaRPr lang="fr-FR"/>
          </a:p>
        </p:txBody>
      </p:sp>
      <p:sp>
        <p:nvSpPr>
          <p:cNvPr id="13" name="Rectangle 12">
            <a:extLst>
              <a:ext uri="{FF2B5EF4-FFF2-40B4-BE49-F238E27FC236}">
                <a16:creationId xmlns:a16="http://schemas.microsoft.com/office/drawing/2014/main" id="{564AF9B6-CFC6-FF3E-6674-EAFD87BA5573}"/>
              </a:ext>
            </a:extLst>
          </p:cNvPr>
          <p:cNvSpPr/>
          <p:nvPr/>
        </p:nvSpPr>
        <p:spPr>
          <a:xfrm rot="5400000">
            <a:off x="10447354"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F0F74356-F29A-1311-2CA9-E611EFF3CE8D}"/>
              </a:ext>
            </a:extLst>
          </p:cNvPr>
          <p:cNvSpPr/>
          <p:nvPr/>
        </p:nvSpPr>
        <p:spPr>
          <a:xfrm rot="5400000">
            <a:off x="11064299"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8B8E3B6A-CB55-7DB0-4752-49E6CD70DA10}"/>
              </a:ext>
            </a:extLst>
          </p:cNvPr>
          <p:cNvSpPr/>
          <p:nvPr/>
        </p:nvSpPr>
        <p:spPr>
          <a:xfrm rot="5400000">
            <a:off x="11681243" y="483581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C50328C-F664-36CD-B493-563D240576EE}"/>
              </a:ext>
            </a:extLst>
          </p:cNvPr>
          <p:cNvSpPr txBox="1"/>
          <p:nvPr/>
        </p:nvSpPr>
        <p:spPr>
          <a:xfrm>
            <a:off x="9629228" y="2624132"/>
            <a:ext cx="1618857" cy="553998"/>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Béatification par Benoît XV (9 mai)</a:t>
            </a:r>
          </a:p>
          <a:p>
            <a:r>
              <a:rPr lang="fr-FR" sz="1200" dirty="0">
                <a:solidFill>
                  <a:schemeClr val="accent4"/>
                </a:solidFill>
                <a:latin typeface="Source Sans 3" panose="020B0303030403020204" pitchFamily="34" charset="0"/>
                <a:ea typeface="Source Serif 4 14pt" panose="02040603050405020204" pitchFamily="18" charset="0"/>
              </a:rPr>
              <a:t>1920</a:t>
            </a:r>
          </a:p>
        </p:txBody>
      </p:sp>
      <p:sp>
        <p:nvSpPr>
          <p:cNvPr id="23" name="ZoneTexte 22">
            <a:extLst>
              <a:ext uri="{FF2B5EF4-FFF2-40B4-BE49-F238E27FC236}">
                <a16:creationId xmlns:a16="http://schemas.microsoft.com/office/drawing/2014/main" id="{57FD0F78-8495-066C-E57B-EF506B4FBA13}"/>
              </a:ext>
            </a:extLst>
          </p:cNvPr>
          <p:cNvSpPr txBox="1"/>
          <p:nvPr/>
        </p:nvSpPr>
        <p:spPr>
          <a:xfrm>
            <a:off x="10113970" y="3065066"/>
            <a:ext cx="1618857" cy="553998"/>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Canonisation par </a:t>
            </a:r>
            <a:br>
              <a:rPr lang="fr-FR" sz="1200" b="1" dirty="0">
                <a:solidFill>
                  <a:schemeClr val="accent4"/>
                </a:solidFill>
                <a:latin typeface="Source Serif 4 14pt" panose="02040603050405020204" pitchFamily="18" charset="0"/>
                <a:ea typeface="Source Serif 4 14pt" panose="02040603050405020204" pitchFamily="18" charset="0"/>
              </a:rPr>
            </a:br>
            <a:r>
              <a:rPr lang="fr-FR" sz="1200" b="1" dirty="0">
                <a:solidFill>
                  <a:schemeClr val="accent4"/>
                </a:solidFill>
                <a:latin typeface="Source Serif 4 14pt" panose="02040603050405020204" pitchFamily="18" charset="0"/>
                <a:ea typeface="Source Serif 4 14pt" panose="02040603050405020204" pitchFamily="18" charset="0"/>
              </a:rPr>
              <a:t>Pie XI (11 mars)</a:t>
            </a:r>
          </a:p>
          <a:p>
            <a:r>
              <a:rPr lang="fr-FR" sz="1200" dirty="0">
                <a:solidFill>
                  <a:schemeClr val="accent4"/>
                </a:solidFill>
                <a:latin typeface="Source Sans 3" panose="020B0303030403020204" pitchFamily="34" charset="0"/>
                <a:ea typeface="Source Serif 4 14pt" panose="02040603050405020204" pitchFamily="18" charset="0"/>
              </a:rPr>
              <a:t>1934</a:t>
            </a:r>
          </a:p>
        </p:txBody>
      </p:sp>
      <p:sp>
        <p:nvSpPr>
          <p:cNvPr id="26" name="ZoneTexte 25">
            <a:extLst>
              <a:ext uri="{FF2B5EF4-FFF2-40B4-BE49-F238E27FC236}">
                <a16:creationId xmlns:a16="http://schemas.microsoft.com/office/drawing/2014/main" id="{2982950A-63CC-B3D0-2981-7C312E6035CC}"/>
              </a:ext>
            </a:extLst>
          </p:cNvPr>
          <p:cNvSpPr txBox="1"/>
          <p:nvPr/>
        </p:nvSpPr>
        <p:spPr>
          <a:xfrm>
            <a:off x="10626766" y="3539961"/>
            <a:ext cx="1524723" cy="923330"/>
          </a:xfrm>
          <a:prstGeom prst="rect">
            <a:avLst/>
          </a:prstGeom>
          <a:noFill/>
        </p:spPr>
        <p:txBody>
          <a:bodyPr wrap="square" lIns="0" tIns="0" rIns="0" bIns="0" rtlCol="0">
            <a:spAutoFit/>
          </a:bodyPr>
          <a:lstStyle/>
          <a:p>
            <a:r>
              <a:rPr lang="fr-FR" sz="1200" b="1" dirty="0">
                <a:solidFill>
                  <a:schemeClr val="accent4"/>
                </a:solidFill>
                <a:latin typeface="Source Serif 4 14pt" panose="02040603050405020204" pitchFamily="18" charset="0"/>
                <a:ea typeface="Source Serif 4 14pt" panose="02040603050405020204" pitchFamily="18" charset="0"/>
              </a:rPr>
              <a:t>Déclaration </a:t>
            </a:r>
            <a:br>
              <a:rPr lang="fr-FR" sz="1200" b="1" dirty="0">
                <a:solidFill>
                  <a:schemeClr val="accent4"/>
                </a:solidFill>
                <a:latin typeface="Source Serif 4 14pt" panose="02040603050405020204" pitchFamily="18" charset="0"/>
                <a:ea typeface="Source Serif 4 14pt" panose="02040603050405020204" pitchFamily="18" charset="0"/>
              </a:rPr>
            </a:br>
            <a:r>
              <a:rPr lang="fr-FR" sz="1200" b="1" dirty="0">
                <a:solidFill>
                  <a:schemeClr val="accent4"/>
                </a:solidFill>
                <a:latin typeface="Source Serif 4 14pt" panose="02040603050405020204" pitchFamily="18" charset="0"/>
                <a:ea typeface="Source Serif 4 14pt" panose="02040603050405020204" pitchFamily="18" charset="0"/>
              </a:rPr>
              <a:t>comme patronne </a:t>
            </a:r>
            <a:br>
              <a:rPr lang="fr-FR" sz="1200" b="1" dirty="0">
                <a:solidFill>
                  <a:schemeClr val="accent4"/>
                </a:solidFill>
                <a:latin typeface="Source Serif 4 14pt" panose="02040603050405020204" pitchFamily="18" charset="0"/>
                <a:ea typeface="Source Serif 4 14pt" panose="02040603050405020204" pitchFamily="18" charset="0"/>
              </a:rPr>
            </a:br>
            <a:r>
              <a:rPr lang="fr-FR" sz="1200" b="1" dirty="0">
                <a:solidFill>
                  <a:schemeClr val="accent4"/>
                </a:solidFill>
                <a:latin typeface="Source Serif 4 14pt" panose="02040603050405020204" pitchFamily="18" charset="0"/>
                <a:ea typeface="Source Serif 4 14pt" panose="02040603050405020204" pitchFamily="18" charset="0"/>
              </a:rPr>
              <a:t>des œuvres sociales par Jean XXIII</a:t>
            </a:r>
          </a:p>
          <a:p>
            <a:r>
              <a:rPr lang="fr-FR" sz="1200" dirty="0">
                <a:solidFill>
                  <a:schemeClr val="accent4"/>
                </a:solidFill>
                <a:latin typeface="Source Sans 3" panose="020B0303030403020204" pitchFamily="34" charset="0"/>
                <a:ea typeface="Source Serif 4 14pt" panose="02040603050405020204" pitchFamily="18" charset="0"/>
              </a:rPr>
              <a:t>1960</a:t>
            </a:r>
          </a:p>
        </p:txBody>
      </p:sp>
      <p:cxnSp>
        <p:nvCxnSpPr>
          <p:cNvPr id="28" name="Connecteur droit 27">
            <a:extLst>
              <a:ext uri="{FF2B5EF4-FFF2-40B4-BE49-F238E27FC236}">
                <a16:creationId xmlns:a16="http://schemas.microsoft.com/office/drawing/2014/main" id="{8C334E1D-BEE6-5E1B-FDFF-412DF4C1A5E1}"/>
              </a:ext>
            </a:extLst>
          </p:cNvPr>
          <p:cNvCxnSpPr>
            <a:cxnSpLocks/>
          </p:cNvCxnSpPr>
          <p:nvPr/>
        </p:nvCxnSpPr>
        <p:spPr>
          <a:xfrm>
            <a:off x="9762742" y="3216264"/>
            <a:ext cx="0" cy="146590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B1F4FBA3-67C6-67E9-39FC-CA59D24FA705}"/>
              </a:ext>
            </a:extLst>
          </p:cNvPr>
          <p:cNvCxnSpPr>
            <a:cxnSpLocks/>
          </p:cNvCxnSpPr>
          <p:nvPr/>
        </p:nvCxnSpPr>
        <p:spPr>
          <a:xfrm>
            <a:off x="10236468" y="3698446"/>
            <a:ext cx="0" cy="98372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848ACF48-0FA0-852F-B15B-72051CB90F57}"/>
              </a:ext>
            </a:extLst>
          </p:cNvPr>
          <p:cNvCxnSpPr>
            <a:cxnSpLocks/>
          </p:cNvCxnSpPr>
          <p:nvPr/>
        </p:nvCxnSpPr>
        <p:spPr>
          <a:xfrm>
            <a:off x="10776294" y="4494803"/>
            <a:ext cx="0" cy="18736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34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E33E4742-7AC0-67DF-FE1E-DB9E09D0D135}"/>
              </a:ext>
            </a:extLst>
          </p:cNvPr>
          <p:cNvSpPr txBox="1">
            <a:spLocks/>
          </p:cNvSpPr>
          <p:nvPr/>
        </p:nvSpPr>
        <p:spPr>
          <a:xfrm>
            <a:off x="1128713" y="3599656"/>
            <a:ext cx="10903452" cy="3157084"/>
          </a:xfrm>
          <a:prstGeom prst="rect">
            <a:avLst/>
          </a:prstGeom>
        </p:spPr>
        <p:txBody>
          <a:bodyPr lIns="0" tIns="0" rIns="0" bIns="0" numCol="2" spcCol="252000" anchor="t" anchorCtr="0"/>
          <a:lstStyle>
            <a:lvl1pPr marL="229492" indent="-229492" algn="l" defTabSz="917966" rtl="0" eaLnBrk="1" latinLnBrk="0" hangingPunct="1">
              <a:lnSpc>
                <a:spcPct val="90000"/>
              </a:lnSpc>
              <a:spcBef>
                <a:spcPts val="1004"/>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400" kern="1200">
                <a:solidFill>
                  <a:schemeClr val="tx1"/>
                </a:solidFill>
                <a:latin typeface="Source Serif 4 14pt" panose="02040603050405020204" pitchFamily="18" charset="0"/>
                <a:ea typeface="Source Serif 4 14pt" panose="02040603050405020204" pitchFamily="18" charset="0"/>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a:lstStyle>
          <a:p>
            <a:r>
              <a:rPr lang="fr-FR" sz="1200" b="1" dirty="0">
                <a:latin typeface="Source Sans 3" panose="020B0604020202020204" charset="0"/>
              </a:rPr>
              <a:t>Document réalisé en mai 2025 pour les établissements scolaires vincentiens de la Province BFS</a:t>
            </a:r>
            <a:endParaRPr lang="fr-FR" sz="1200" dirty="0">
              <a:latin typeface="Source Sans 3" panose="020B0604020202020204" charset="0"/>
            </a:endParaRPr>
          </a:p>
          <a:p>
            <a:r>
              <a:rPr lang="fr-FR" sz="1200" b="1" dirty="0">
                <a:latin typeface="Source Sans 3" panose="020B0604020202020204" charset="0"/>
              </a:rPr>
              <a:t>Réalisation et rédaction</a:t>
            </a:r>
            <a:r>
              <a:rPr lang="fr-FR" sz="1200" dirty="0">
                <a:latin typeface="Source Sans 3" panose="020B0604020202020204" charset="0"/>
              </a:rPr>
              <a:t> :</a:t>
            </a:r>
            <a:br>
              <a:rPr lang="fr-FR" sz="1200" dirty="0">
                <a:latin typeface="Source Sans 3" panose="020B0604020202020204" charset="0"/>
              </a:rPr>
            </a:br>
            <a:r>
              <a:rPr lang="fr-FR" sz="1200" dirty="0">
                <a:latin typeface="Source Sans 3" panose="020B0604020202020204" charset="0"/>
              </a:rPr>
              <a:t>Sœur Annie Gesret, Archiviste de la Province BFS</a:t>
            </a:r>
            <a:br>
              <a:rPr lang="fr-FR" sz="1200" dirty="0">
                <a:latin typeface="Source Sans 3" panose="020B0604020202020204" charset="0"/>
              </a:rPr>
            </a:br>
            <a:r>
              <a:rPr lang="fr-FR" sz="1200" dirty="0">
                <a:latin typeface="Source Sans 3" panose="020B0604020202020204" charset="0"/>
              </a:rPr>
              <a:t>Sophie Lacroix, Déléguée de Tutelle Etablissement scolaires de la Province BFS</a:t>
            </a:r>
          </a:p>
          <a:p>
            <a:r>
              <a:rPr lang="fr-FR" sz="1200" b="1" dirty="0">
                <a:latin typeface="Source Sans 3" panose="020B0604020202020204" charset="0"/>
              </a:rPr>
              <a:t>Relecture</a:t>
            </a:r>
            <a:r>
              <a:rPr lang="fr-FR" sz="1200" dirty="0">
                <a:latin typeface="Source Sans 3" panose="020B0604020202020204" charset="0"/>
              </a:rPr>
              <a:t> :</a:t>
            </a:r>
            <a:br>
              <a:rPr lang="fr-FR" sz="1200" dirty="0">
                <a:latin typeface="Source Sans 3" panose="020B0604020202020204" charset="0"/>
              </a:rPr>
            </a:br>
            <a:r>
              <a:rPr lang="fr-FR" sz="1200" dirty="0">
                <a:latin typeface="Source Sans 3" panose="020B0604020202020204" charset="0"/>
              </a:rPr>
              <a:t>Commission Culture Vincentienne :</a:t>
            </a:r>
            <a:br>
              <a:rPr lang="fr-FR" sz="1200" dirty="0">
                <a:latin typeface="Source Sans 3" panose="020B0604020202020204" charset="0"/>
              </a:rPr>
            </a:br>
            <a:r>
              <a:rPr lang="fr-FR" sz="1200" dirty="0">
                <a:latin typeface="Source Sans 3" panose="020B0604020202020204" charset="0"/>
              </a:rPr>
              <a:t>– Virginie Charlier, Cheffe d’établissement, École Saint-Vincent-de-Paul, Saint-Denis</a:t>
            </a:r>
            <a:br>
              <a:rPr lang="fr-FR" sz="1200" dirty="0">
                <a:latin typeface="Source Sans 3" panose="020B0604020202020204" charset="0"/>
              </a:rPr>
            </a:br>
            <a:r>
              <a:rPr lang="fr-FR" sz="1200" dirty="0">
                <a:latin typeface="Source Sans 3" panose="020B0604020202020204" charset="0"/>
              </a:rPr>
              <a:t>– Sœur Anne Prévost, Fille de la Charité, Province BFS</a:t>
            </a:r>
            <a:br>
              <a:rPr lang="fr-FR" sz="1200" dirty="0">
                <a:latin typeface="Source Sans 3" panose="020B0604020202020204" charset="0"/>
              </a:rPr>
            </a:br>
            <a:r>
              <a:rPr lang="fr-FR" sz="1200" dirty="0">
                <a:latin typeface="Source Sans 3" panose="020B0604020202020204" charset="0"/>
              </a:rPr>
              <a:t>– Cédric </a:t>
            </a:r>
            <a:r>
              <a:rPr lang="fr-FR" sz="1200" dirty="0" err="1">
                <a:latin typeface="Source Sans 3" panose="020B0604020202020204" charset="0"/>
              </a:rPr>
              <a:t>Guilleman</a:t>
            </a:r>
            <a:r>
              <a:rPr lang="fr-FR" sz="1200" dirty="0">
                <a:latin typeface="Source Sans 3" panose="020B0604020202020204" charset="0"/>
              </a:rPr>
              <a:t>, Chef d’établissement, Ensemble scolaire Saint-Michel, Reims</a:t>
            </a:r>
            <a:br>
              <a:rPr lang="fr-FR" sz="1200" dirty="0">
                <a:latin typeface="Source Sans 3" panose="020B0604020202020204" charset="0"/>
              </a:rPr>
            </a:br>
            <a:r>
              <a:rPr lang="fr-FR" sz="1200" dirty="0">
                <a:latin typeface="Source Sans 3" panose="020B0604020202020204" charset="0"/>
              </a:rPr>
              <a:t>– Liliane </a:t>
            </a:r>
            <a:r>
              <a:rPr lang="fr-FR" sz="1200" dirty="0" err="1">
                <a:latin typeface="Source Sans 3" panose="020B0604020202020204" charset="0"/>
              </a:rPr>
              <a:t>Allart</a:t>
            </a:r>
            <a:r>
              <a:rPr lang="fr-FR" sz="1200" dirty="0">
                <a:latin typeface="Source Sans 3" panose="020B0604020202020204" charset="0"/>
              </a:rPr>
              <a:t>, Membre de la commission Culture Vincentienne</a:t>
            </a:r>
            <a:br>
              <a:rPr lang="fr-FR" sz="1200" dirty="0">
                <a:latin typeface="Source Sans 3" panose="020B0604020202020204" charset="0"/>
              </a:rPr>
            </a:br>
            <a:r>
              <a:rPr lang="fr-FR" sz="1200" dirty="0">
                <a:latin typeface="Source Sans 3" panose="020B0604020202020204" charset="0"/>
              </a:rPr>
              <a:t>– Alexis Garcia, Chef d’établissement, Ensemble scolaire Saint-Vincent-de-Paul, Soissons, et Directeur de l’Institut VDP Formation</a:t>
            </a:r>
          </a:p>
          <a:p>
            <a:endParaRPr lang="fr-FR" sz="1200" dirty="0">
              <a:latin typeface="Source Sans 3" panose="020B0604020202020204" charset="0"/>
            </a:endParaRPr>
          </a:p>
          <a:p>
            <a:r>
              <a:rPr lang="fr-FR" sz="1200" dirty="0">
                <a:latin typeface="Source Sans 3" panose="020B0604020202020204" charset="0"/>
              </a:rPr>
              <a:t>Avec l’aide de Sœur María </a:t>
            </a:r>
            <a:r>
              <a:rPr lang="fr-FR" sz="1200" dirty="0" err="1">
                <a:latin typeface="Source Sans 3" panose="020B0604020202020204" charset="0"/>
              </a:rPr>
              <a:t>Ángeles</a:t>
            </a:r>
            <a:r>
              <a:rPr lang="fr-FR" sz="1200" dirty="0">
                <a:latin typeface="Source Sans 3" panose="020B0604020202020204" charset="0"/>
              </a:rPr>
              <a:t> Infante Barrera, Fille de la Charité, Province d’Espagne</a:t>
            </a:r>
          </a:p>
          <a:p>
            <a:r>
              <a:rPr lang="fr-FR" sz="1200" b="1" dirty="0">
                <a:latin typeface="Source Sans 3" panose="020B0604020202020204" charset="0"/>
              </a:rPr>
              <a:t>Graphisme</a:t>
            </a:r>
            <a:r>
              <a:rPr lang="fr-FR" sz="1200" dirty="0">
                <a:latin typeface="Source Sans 3" panose="020B0604020202020204" charset="0"/>
              </a:rPr>
              <a:t> :</a:t>
            </a:r>
            <a:br>
              <a:rPr lang="fr-FR" sz="1200" dirty="0">
                <a:latin typeface="Source Sans 3" panose="020B0604020202020204" charset="0"/>
              </a:rPr>
            </a:br>
            <a:r>
              <a:rPr lang="fr-FR" sz="1200" dirty="0">
                <a:latin typeface="Source Sans 3" panose="020B0604020202020204" charset="0"/>
              </a:rPr>
              <a:t>Paul </a:t>
            </a:r>
            <a:r>
              <a:rPr lang="fr-FR" sz="1200" dirty="0" err="1">
                <a:latin typeface="Source Sans 3" panose="020B0604020202020204" charset="0"/>
              </a:rPr>
              <a:t>Bagheri-Poubanne</a:t>
            </a:r>
            <a:r>
              <a:rPr lang="fr-FR" sz="1200" dirty="0">
                <a:latin typeface="Source Sans 3" panose="020B0604020202020204" charset="0"/>
              </a:rPr>
              <a:t> – </a:t>
            </a:r>
            <a:r>
              <a:rPr lang="fr-FR" sz="1200" u="sng" dirty="0">
                <a:latin typeface="Source Sans 3" panose="020B0604020202020204" charset="0"/>
                <a:hlinkClick r:id="rId2"/>
              </a:rPr>
              <a:t>www.monsieurpaul.fr</a:t>
            </a:r>
            <a:endParaRPr lang="fr-FR" sz="1200" dirty="0">
              <a:latin typeface="Source Sans 3" panose="020B0604020202020204" charset="0"/>
            </a:endParaRPr>
          </a:p>
          <a:p>
            <a:r>
              <a:rPr lang="fr-FR" sz="1200" b="1" dirty="0">
                <a:latin typeface="Source Sans 3" panose="020B0604020202020204" charset="0"/>
              </a:rPr>
              <a:t>Sources documentaires</a:t>
            </a:r>
            <a:r>
              <a:rPr lang="fr-FR" sz="1200" dirty="0">
                <a:latin typeface="Source Sans 3" panose="020B0604020202020204" charset="0"/>
              </a:rPr>
              <a:t> :</a:t>
            </a:r>
            <a:br>
              <a:rPr lang="fr-FR" sz="1200" dirty="0">
                <a:latin typeface="Source Sans 3" panose="020B0604020202020204" charset="0"/>
              </a:rPr>
            </a:br>
            <a:r>
              <a:rPr lang="fr-FR" sz="1200" dirty="0">
                <a:latin typeface="Source Sans 3" panose="020B0604020202020204" charset="0"/>
              </a:rPr>
              <a:t>Service des Archives de la Province BFS des Filles de la Charité  </a:t>
            </a:r>
          </a:p>
          <a:p>
            <a:r>
              <a:rPr lang="fr-CA" sz="1200" dirty="0">
                <a:latin typeface="Source Sans 3" panose="020B0604020202020204" charset="0"/>
              </a:rPr>
              <a:t> « Biographie de Marguerite Naseau » de </a:t>
            </a:r>
            <a:r>
              <a:rPr lang="fr-FR" sz="1200" dirty="0">
                <a:latin typeface="Source Sans 3" panose="020B0604020202020204" charset="0"/>
              </a:rPr>
              <a:t>Sœur María </a:t>
            </a:r>
            <a:r>
              <a:rPr lang="fr-FR" sz="1200" dirty="0" err="1">
                <a:latin typeface="Source Sans 3" panose="020B0604020202020204" charset="0"/>
              </a:rPr>
              <a:t>Ángeles</a:t>
            </a:r>
            <a:r>
              <a:rPr lang="fr-FR" sz="1200" dirty="0">
                <a:latin typeface="Source Sans 3" panose="020B0604020202020204" charset="0"/>
              </a:rPr>
              <a:t> Infante Barrera, Fille de la Charité, Province d’Espagne</a:t>
            </a:r>
          </a:p>
          <a:p>
            <a:pPr marL="0" indent="0">
              <a:buNone/>
            </a:pPr>
            <a:endParaRPr lang="fr-FR" sz="1200" dirty="0">
              <a:latin typeface="Source Sans 3" panose="020B0604020202020204" charset="0"/>
            </a:endParaRPr>
          </a:p>
        </p:txBody>
      </p:sp>
      <p:sp>
        <p:nvSpPr>
          <p:cNvPr id="4" name="Espace réservé du numéro de diapositive 3">
            <a:extLst>
              <a:ext uri="{FF2B5EF4-FFF2-40B4-BE49-F238E27FC236}">
                <a16:creationId xmlns:a16="http://schemas.microsoft.com/office/drawing/2014/main" id="{15EB77AB-7840-A0C6-AB13-82D0C65771EC}"/>
              </a:ext>
            </a:extLst>
          </p:cNvPr>
          <p:cNvSpPr>
            <a:spLocks noGrp="1"/>
          </p:cNvSpPr>
          <p:nvPr>
            <p:ph type="sldNum" sz="quarter" idx="4"/>
          </p:nvPr>
        </p:nvSpPr>
        <p:spPr/>
        <p:txBody>
          <a:bodyPr/>
          <a:lstStyle/>
          <a:p>
            <a:fld id="{F7CA2D74-DE0C-FF4C-8CDD-245129106F34}" type="slidenum">
              <a:rPr lang="fr-FR" smtClean="0"/>
              <a:pPr/>
              <a:t>24</a:t>
            </a:fld>
            <a:endParaRPr lang="fr-FR"/>
          </a:p>
        </p:txBody>
      </p:sp>
      <p:sp>
        <p:nvSpPr>
          <p:cNvPr id="3" name="Rectangle 2">
            <a:extLst>
              <a:ext uri="{FF2B5EF4-FFF2-40B4-BE49-F238E27FC236}">
                <a16:creationId xmlns:a16="http://schemas.microsoft.com/office/drawing/2014/main" id="{07A46BF8-99D5-8EA0-0B72-6A874AB447CD}"/>
              </a:ext>
            </a:extLst>
          </p:cNvPr>
          <p:cNvSpPr/>
          <p:nvPr/>
        </p:nvSpPr>
        <p:spPr>
          <a:xfrm>
            <a:off x="938849" y="-1"/>
            <a:ext cx="11300776" cy="189320"/>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Tree>
    <p:extLst>
      <p:ext uri="{BB962C8B-B14F-4D97-AF65-F5344CB8AC3E}">
        <p14:creationId xmlns:p14="http://schemas.microsoft.com/office/powerpoint/2010/main" val="330009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Connecteur droit 97">
            <a:extLst>
              <a:ext uri="{FF2B5EF4-FFF2-40B4-BE49-F238E27FC236}">
                <a16:creationId xmlns:a16="http://schemas.microsoft.com/office/drawing/2014/main" id="{6456F0AB-8C38-FAC7-8F0F-76EBC28616A5}"/>
              </a:ext>
            </a:extLst>
          </p:cNvPr>
          <p:cNvCxnSpPr>
            <a:cxnSpLocks/>
          </p:cNvCxnSpPr>
          <p:nvPr/>
        </p:nvCxnSpPr>
        <p:spPr>
          <a:xfrm>
            <a:off x="1605577" y="2523744"/>
            <a:ext cx="0" cy="2707037"/>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C9B0F45A-4BAD-F434-CE7C-CFD20B6081B7}"/>
              </a:ext>
            </a:extLst>
          </p:cNvPr>
          <p:cNvCxnSpPr>
            <a:cxnSpLocks/>
          </p:cNvCxnSpPr>
          <p:nvPr/>
        </p:nvCxnSpPr>
        <p:spPr>
          <a:xfrm>
            <a:off x="2715049" y="3121152"/>
            <a:ext cx="0" cy="2109629"/>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457C5348-EC43-DAA7-A7B3-524197FE035D}"/>
              </a:ext>
            </a:extLst>
          </p:cNvPr>
          <p:cNvCxnSpPr>
            <a:cxnSpLocks/>
          </p:cNvCxnSpPr>
          <p:nvPr/>
        </p:nvCxnSpPr>
        <p:spPr>
          <a:xfrm>
            <a:off x="3434377" y="3798101"/>
            <a:ext cx="0" cy="1432680"/>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3FE3FFAA-78D7-E08B-1244-CF8F7F76D872}"/>
              </a:ext>
            </a:extLst>
          </p:cNvPr>
          <p:cNvCxnSpPr>
            <a:cxnSpLocks/>
          </p:cNvCxnSpPr>
          <p:nvPr/>
        </p:nvCxnSpPr>
        <p:spPr>
          <a:xfrm>
            <a:off x="3678217" y="4279392"/>
            <a:ext cx="0" cy="951389"/>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7561DE0F-8547-0B26-2213-75449D6BF2AA}"/>
              </a:ext>
            </a:extLst>
          </p:cNvPr>
          <p:cNvCxnSpPr>
            <a:cxnSpLocks/>
          </p:cNvCxnSpPr>
          <p:nvPr/>
        </p:nvCxnSpPr>
        <p:spPr>
          <a:xfrm>
            <a:off x="6506761" y="2951801"/>
            <a:ext cx="0" cy="2278980"/>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68D93555-CA73-9BCC-857C-4F589E66DC9C}"/>
              </a:ext>
            </a:extLst>
          </p:cNvPr>
          <p:cNvCxnSpPr>
            <a:cxnSpLocks/>
          </p:cNvCxnSpPr>
          <p:nvPr/>
        </p:nvCxnSpPr>
        <p:spPr>
          <a:xfrm>
            <a:off x="8469673" y="3587464"/>
            <a:ext cx="0" cy="1643317"/>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3F81FE8D-0437-A958-E19E-DAE469424156}"/>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 L’époque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A. Situer Marguerite dans son époque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9" name="Rectangle 8">
            <a:extLst>
              <a:ext uri="{FF2B5EF4-FFF2-40B4-BE49-F238E27FC236}">
                <a16:creationId xmlns:a16="http://schemas.microsoft.com/office/drawing/2014/main" id="{48A74C61-621B-6A65-ADFF-B154ACCBE47B}"/>
              </a:ext>
            </a:extLst>
          </p:cNvPr>
          <p:cNvSpPr/>
          <p:nvPr/>
        </p:nvSpPr>
        <p:spPr>
          <a:xfrm>
            <a:off x="938848" y="-1"/>
            <a:ext cx="792000" cy="180000"/>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0" name="Titre 1">
            <a:extLst>
              <a:ext uri="{FF2B5EF4-FFF2-40B4-BE49-F238E27FC236}">
                <a16:creationId xmlns:a16="http://schemas.microsoft.com/office/drawing/2014/main" id="{057D7439-4370-25F7-3B87-07B351AB53BE}"/>
              </a:ext>
            </a:extLst>
          </p:cNvPr>
          <p:cNvSpPr txBox="1">
            <a:spLocks/>
          </p:cNvSpPr>
          <p:nvPr/>
        </p:nvSpPr>
        <p:spPr>
          <a:xfrm>
            <a:off x="1085941"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1560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 name="Rectangle 4">
            <a:extLst>
              <a:ext uri="{FF2B5EF4-FFF2-40B4-BE49-F238E27FC236}">
                <a16:creationId xmlns:a16="http://schemas.microsoft.com/office/drawing/2014/main" id="{DA11E32A-0D95-EEE9-047D-7994375538B8}"/>
              </a:ext>
            </a:extLst>
          </p:cNvPr>
          <p:cNvSpPr/>
          <p:nvPr/>
        </p:nvSpPr>
        <p:spPr>
          <a:xfrm>
            <a:off x="938116" y="5173750"/>
            <a:ext cx="11310936" cy="711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3F98BD2F-D326-22AE-128B-9F81810886F7}"/>
              </a:ext>
            </a:extLst>
          </p:cNvPr>
          <p:cNvSpPr/>
          <p:nvPr/>
        </p:nvSpPr>
        <p:spPr>
          <a:xfrm rot="5400000">
            <a:off x="1045110"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3DC36383-2379-C0E6-C50C-2E7383887474}"/>
              </a:ext>
            </a:extLst>
          </p:cNvPr>
          <p:cNvSpPr/>
          <p:nvPr/>
        </p:nvSpPr>
        <p:spPr>
          <a:xfrm rot="5400000">
            <a:off x="177213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6EFBE196-1B07-DCF7-AACE-112442BE3C1E}"/>
              </a:ext>
            </a:extLst>
          </p:cNvPr>
          <p:cNvSpPr/>
          <p:nvPr/>
        </p:nvSpPr>
        <p:spPr>
          <a:xfrm rot="5400000">
            <a:off x="250665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9EDC7696-4768-3522-ED6F-05C5308D9DD2}"/>
              </a:ext>
            </a:extLst>
          </p:cNvPr>
          <p:cNvSpPr/>
          <p:nvPr/>
        </p:nvSpPr>
        <p:spPr>
          <a:xfrm rot="5400000">
            <a:off x="324116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B7AB132-62AE-E0AC-CC38-54EC62211A17}"/>
              </a:ext>
            </a:extLst>
          </p:cNvPr>
          <p:cNvSpPr/>
          <p:nvPr/>
        </p:nvSpPr>
        <p:spPr>
          <a:xfrm rot="5400000">
            <a:off x="397568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F48C2C5-6D3D-4B7F-E938-604947E0D50C}"/>
              </a:ext>
            </a:extLst>
          </p:cNvPr>
          <p:cNvSpPr/>
          <p:nvPr/>
        </p:nvSpPr>
        <p:spPr>
          <a:xfrm rot="5400000">
            <a:off x="4710205"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2DD776CC-624C-496F-8C7A-E751CCF595C4}"/>
              </a:ext>
            </a:extLst>
          </p:cNvPr>
          <p:cNvSpPr/>
          <p:nvPr/>
        </p:nvSpPr>
        <p:spPr>
          <a:xfrm rot="5400000">
            <a:off x="544472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12384CDE-0F51-A0F8-543A-DDAC7DCD0884}"/>
              </a:ext>
            </a:extLst>
          </p:cNvPr>
          <p:cNvSpPr/>
          <p:nvPr/>
        </p:nvSpPr>
        <p:spPr>
          <a:xfrm rot="5400000">
            <a:off x="617924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4171ADD7-CE89-6232-D793-8B24F0D45557}"/>
              </a:ext>
            </a:extLst>
          </p:cNvPr>
          <p:cNvSpPr/>
          <p:nvPr/>
        </p:nvSpPr>
        <p:spPr>
          <a:xfrm rot="5400000">
            <a:off x="691375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1328E478-576A-79D9-D7FF-14B576DD1939}"/>
              </a:ext>
            </a:extLst>
          </p:cNvPr>
          <p:cNvSpPr/>
          <p:nvPr/>
        </p:nvSpPr>
        <p:spPr>
          <a:xfrm rot="5400000">
            <a:off x="764827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C56FBA3E-7FD3-4768-0C0A-790D29E05562}"/>
              </a:ext>
            </a:extLst>
          </p:cNvPr>
          <p:cNvSpPr/>
          <p:nvPr/>
        </p:nvSpPr>
        <p:spPr>
          <a:xfrm rot="5400000">
            <a:off x="8382795"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6856801F-2CBB-B360-C0C4-EBD327B23B99}"/>
              </a:ext>
            </a:extLst>
          </p:cNvPr>
          <p:cNvSpPr/>
          <p:nvPr/>
        </p:nvSpPr>
        <p:spPr>
          <a:xfrm rot="5400000">
            <a:off x="9117313"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D264AEF4-7B3E-0A18-316D-8486629E282D}"/>
              </a:ext>
            </a:extLst>
          </p:cNvPr>
          <p:cNvSpPr/>
          <p:nvPr/>
        </p:nvSpPr>
        <p:spPr>
          <a:xfrm rot="5400000">
            <a:off x="9851831"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6A39FDF-7481-9776-5990-3815AFCEFC10}"/>
              </a:ext>
            </a:extLst>
          </p:cNvPr>
          <p:cNvSpPr/>
          <p:nvPr/>
        </p:nvSpPr>
        <p:spPr>
          <a:xfrm rot="5400000">
            <a:off x="10586349"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802276C2-6775-3C53-CFDD-E993AA1569F1}"/>
              </a:ext>
            </a:extLst>
          </p:cNvPr>
          <p:cNvSpPr/>
          <p:nvPr/>
        </p:nvSpPr>
        <p:spPr>
          <a:xfrm rot="5400000">
            <a:off x="11320867" y="5136896"/>
            <a:ext cx="180000" cy="3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Titre 1">
            <a:extLst>
              <a:ext uri="{FF2B5EF4-FFF2-40B4-BE49-F238E27FC236}">
                <a16:creationId xmlns:a16="http://schemas.microsoft.com/office/drawing/2014/main" id="{C0C6DBDA-C520-AA8A-7AC5-8284EA406EF7}"/>
              </a:ext>
            </a:extLst>
          </p:cNvPr>
          <p:cNvSpPr txBox="1">
            <a:spLocks/>
          </p:cNvSpPr>
          <p:nvPr/>
        </p:nvSpPr>
        <p:spPr>
          <a:xfrm>
            <a:off x="1821586"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1570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7" name="Titre 1">
            <a:extLst>
              <a:ext uri="{FF2B5EF4-FFF2-40B4-BE49-F238E27FC236}">
                <a16:creationId xmlns:a16="http://schemas.microsoft.com/office/drawing/2014/main" id="{1CB94245-06E9-EA04-21B3-1160484247BD}"/>
              </a:ext>
            </a:extLst>
          </p:cNvPr>
          <p:cNvSpPr txBox="1">
            <a:spLocks/>
          </p:cNvSpPr>
          <p:nvPr/>
        </p:nvSpPr>
        <p:spPr>
          <a:xfrm>
            <a:off x="2564106"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1580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8" name="Titre 1">
            <a:extLst>
              <a:ext uri="{FF2B5EF4-FFF2-40B4-BE49-F238E27FC236}">
                <a16:creationId xmlns:a16="http://schemas.microsoft.com/office/drawing/2014/main" id="{DB2C69BB-BB56-E3E6-ACC1-5757ECEBE246}"/>
              </a:ext>
            </a:extLst>
          </p:cNvPr>
          <p:cNvSpPr txBox="1">
            <a:spLocks/>
          </p:cNvSpPr>
          <p:nvPr/>
        </p:nvSpPr>
        <p:spPr>
          <a:xfrm>
            <a:off x="3286002"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1590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59" name="Titre 1">
            <a:extLst>
              <a:ext uri="{FF2B5EF4-FFF2-40B4-BE49-F238E27FC236}">
                <a16:creationId xmlns:a16="http://schemas.microsoft.com/office/drawing/2014/main" id="{75B3F391-6A41-4B06-F967-2D14CB6A0F51}"/>
              </a:ext>
            </a:extLst>
          </p:cNvPr>
          <p:cNvSpPr txBox="1">
            <a:spLocks/>
          </p:cNvSpPr>
          <p:nvPr/>
        </p:nvSpPr>
        <p:spPr>
          <a:xfrm>
            <a:off x="4028522"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0" name="Titre 1">
            <a:extLst>
              <a:ext uri="{FF2B5EF4-FFF2-40B4-BE49-F238E27FC236}">
                <a16:creationId xmlns:a16="http://schemas.microsoft.com/office/drawing/2014/main" id="{6ED4F7A1-B7FA-08C2-01C1-CF0CDB3FFD4B}"/>
              </a:ext>
            </a:extLst>
          </p:cNvPr>
          <p:cNvSpPr txBox="1">
            <a:spLocks/>
          </p:cNvSpPr>
          <p:nvPr/>
        </p:nvSpPr>
        <p:spPr>
          <a:xfrm>
            <a:off x="4771042"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1610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1" name="Titre 1">
            <a:extLst>
              <a:ext uri="{FF2B5EF4-FFF2-40B4-BE49-F238E27FC236}">
                <a16:creationId xmlns:a16="http://schemas.microsoft.com/office/drawing/2014/main" id="{66F5EA12-029D-09B4-981C-C338056D1812}"/>
              </a:ext>
            </a:extLst>
          </p:cNvPr>
          <p:cNvSpPr txBox="1">
            <a:spLocks/>
          </p:cNvSpPr>
          <p:nvPr/>
        </p:nvSpPr>
        <p:spPr>
          <a:xfrm>
            <a:off x="5492938"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1620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2" name="Titre 1">
            <a:extLst>
              <a:ext uri="{FF2B5EF4-FFF2-40B4-BE49-F238E27FC236}">
                <a16:creationId xmlns:a16="http://schemas.microsoft.com/office/drawing/2014/main" id="{9D1450D9-E219-63CB-9350-39311085FF3D}"/>
              </a:ext>
            </a:extLst>
          </p:cNvPr>
          <p:cNvSpPr txBox="1">
            <a:spLocks/>
          </p:cNvSpPr>
          <p:nvPr/>
        </p:nvSpPr>
        <p:spPr>
          <a:xfrm>
            <a:off x="6235458"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1630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3" name="Titre 1">
            <a:extLst>
              <a:ext uri="{FF2B5EF4-FFF2-40B4-BE49-F238E27FC236}">
                <a16:creationId xmlns:a16="http://schemas.microsoft.com/office/drawing/2014/main" id="{0BDDCF19-3615-DFE0-2DB5-2411F45F5876}"/>
              </a:ext>
            </a:extLst>
          </p:cNvPr>
          <p:cNvSpPr txBox="1">
            <a:spLocks/>
          </p:cNvSpPr>
          <p:nvPr/>
        </p:nvSpPr>
        <p:spPr>
          <a:xfrm>
            <a:off x="6977978"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1640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4" name="Titre 1">
            <a:extLst>
              <a:ext uri="{FF2B5EF4-FFF2-40B4-BE49-F238E27FC236}">
                <a16:creationId xmlns:a16="http://schemas.microsoft.com/office/drawing/2014/main" id="{E083FC5A-8353-8262-33BC-C6E9FC757924}"/>
              </a:ext>
            </a:extLst>
          </p:cNvPr>
          <p:cNvSpPr txBox="1">
            <a:spLocks/>
          </p:cNvSpPr>
          <p:nvPr/>
        </p:nvSpPr>
        <p:spPr>
          <a:xfrm>
            <a:off x="769987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1650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5" name="Titre 1">
            <a:extLst>
              <a:ext uri="{FF2B5EF4-FFF2-40B4-BE49-F238E27FC236}">
                <a16:creationId xmlns:a16="http://schemas.microsoft.com/office/drawing/2014/main" id="{F6CC14AC-277E-F255-94A3-59F875B4C099}"/>
              </a:ext>
            </a:extLst>
          </p:cNvPr>
          <p:cNvSpPr txBox="1">
            <a:spLocks/>
          </p:cNvSpPr>
          <p:nvPr/>
        </p:nvSpPr>
        <p:spPr>
          <a:xfrm>
            <a:off x="844239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1660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6" name="Titre 1">
            <a:extLst>
              <a:ext uri="{FF2B5EF4-FFF2-40B4-BE49-F238E27FC236}">
                <a16:creationId xmlns:a16="http://schemas.microsoft.com/office/drawing/2014/main" id="{F62CECAF-027C-F555-DFDC-44F9D58923CC}"/>
              </a:ext>
            </a:extLst>
          </p:cNvPr>
          <p:cNvSpPr txBox="1">
            <a:spLocks/>
          </p:cNvSpPr>
          <p:nvPr/>
        </p:nvSpPr>
        <p:spPr>
          <a:xfrm>
            <a:off x="918491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1670</a:t>
            </a:r>
          </a:p>
        </p:txBody>
      </p:sp>
      <p:sp>
        <p:nvSpPr>
          <p:cNvPr id="67" name="Titre 1">
            <a:extLst>
              <a:ext uri="{FF2B5EF4-FFF2-40B4-BE49-F238E27FC236}">
                <a16:creationId xmlns:a16="http://schemas.microsoft.com/office/drawing/2014/main" id="{2F4930CE-6C29-C99A-CFB1-2644325871C5}"/>
              </a:ext>
            </a:extLst>
          </p:cNvPr>
          <p:cNvSpPr txBox="1">
            <a:spLocks/>
          </p:cNvSpPr>
          <p:nvPr/>
        </p:nvSpPr>
        <p:spPr>
          <a:xfrm>
            <a:off x="989993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1680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8" name="Titre 1">
            <a:extLst>
              <a:ext uri="{FF2B5EF4-FFF2-40B4-BE49-F238E27FC236}">
                <a16:creationId xmlns:a16="http://schemas.microsoft.com/office/drawing/2014/main" id="{8B1B73B8-251D-D4B7-8C6F-D0B9758824C0}"/>
              </a:ext>
            </a:extLst>
          </p:cNvPr>
          <p:cNvSpPr txBox="1">
            <a:spLocks/>
          </p:cNvSpPr>
          <p:nvPr/>
        </p:nvSpPr>
        <p:spPr>
          <a:xfrm>
            <a:off x="1064245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1690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69" name="Titre 1">
            <a:extLst>
              <a:ext uri="{FF2B5EF4-FFF2-40B4-BE49-F238E27FC236}">
                <a16:creationId xmlns:a16="http://schemas.microsoft.com/office/drawing/2014/main" id="{796AE004-E52B-4150-FF0C-406B377C7A94}"/>
              </a:ext>
            </a:extLst>
          </p:cNvPr>
          <p:cNvSpPr txBox="1">
            <a:spLocks/>
          </p:cNvSpPr>
          <p:nvPr/>
        </p:nvSpPr>
        <p:spPr>
          <a:xfrm>
            <a:off x="11384974" y="5326482"/>
            <a:ext cx="327013" cy="169790"/>
          </a:xfrm>
          <a:prstGeom prst="rect">
            <a:avLst/>
          </a:prstGeom>
        </p:spPr>
        <p:txBody>
          <a:bodyPr vert="horz" wrap="none" lIns="0" tIns="0" rIns="0" bIns="0" rtlCol="0" anchor="t" anchorCtr="0">
            <a:spAutoFit/>
          </a:bodyPr>
          <a:lstStyle>
            <a:lvl1pPr algn="l" defTabSz="917966" rtl="0" eaLnBrk="1" latinLnBrk="0" hangingPunct="1">
              <a:lnSpc>
                <a:spcPct val="90000"/>
              </a:lnSpc>
              <a:spcBef>
                <a:spcPct val="0"/>
              </a:spcBef>
              <a:buNone/>
              <a:defRPr sz="4417" b="1" i="0" kern="1200">
                <a:solidFill>
                  <a:schemeClr val="tx1"/>
                </a:solidFill>
                <a:latin typeface="Source Sans 3" panose="020B0303030403020204" pitchFamily="34" charset="0"/>
                <a:ea typeface="+mj-ea"/>
                <a:cs typeface="+mj-cs"/>
              </a:defRPr>
            </a:lvl1pPr>
          </a:lstStyle>
          <a:p>
            <a:r>
              <a:rPr lang="fr-FR" sz="1200" b="0" dirty="0">
                <a:solidFill>
                  <a:schemeClr val="accent3"/>
                </a:solidFill>
                <a:latin typeface="Source Serif 4 14pt" panose="02040603050405020204" pitchFamily="18" charset="0"/>
                <a:ea typeface="Source Serif 4 14pt" panose="02040603050405020204" pitchFamily="18" charset="0"/>
              </a:rPr>
              <a:t>1700</a:t>
            </a:r>
            <a:endParaRPr lang="fr-FR" sz="1200" dirty="0">
              <a:solidFill>
                <a:schemeClr val="accent3"/>
              </a:solidFill>
              <a:latin typeface="Source Serif 4 14pt" panose="02040603050405020204" pitchFamily="18" charset="0"/>
              <a:ea typeface="Source Serif 4 14pt" panose="02040603050405020204" pitchFamily="18" charset="0"/>
            </a:endParaRPr>
          </a:p>
        </p:txBody>
      </p:sp>
      <p:sp>
        <p:nvSpPr>
          <p:cNvPr id="70" name="Rectangle : coins arrondis 69">
            <a:extLst>
              <a:ext uri="{FF2B5EF4-FFF2-40B4-BE49-F238E27FC236}">
                <a16:creationId xmlns:a16="http://schemas.microsoft.com/office/drawing/2014/main" id="{DDF826B4-853D-C145-265D-F8937B35472C}"/>
              </a:ext>
            </a:extLst>
          </p:cNvPr>
          <p:cNvSpPr/>
          <p:nvPr/>
        </p:nvSpPr>
        <p:spPr>
          <a:xfrm>
            <a:off x="1117138" y="1362904"/>
            <a:ext cx="1117422"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Charles IX</a:t>
            </a:r>
          </a:p>
          <a:p>
            <a:r>
              <a:rPr lang="fr-FR" sz="1200" dirty="0">
                <a:solidFill>
                  <a:schemeClr val="bg1"/>
                </a:solidFill>
                <a:latin typeface="Source Sans 3" panose="020B0303030403020204" pitchFamily="34" charset="0"/>
                <a:ea typeface="Source Serif 4 14pt" panose="02040603050405020204" pitchFamily="18" charset="0"/>
              </a:rPr>
              <a:t>1560 - 1574</a:t>
            </a:r>
          </a:p>
        </p:txBody>
      </p:sp>
      <p:sp>
        <p:nvSpPr>
          <p:cNvPr id="71" name="Rectangle : coins arrondis 70">
            <a:extLst>
              <a:ext uri="{FF2B5EF4-FFF2-40B4-BE49-F238E27FC236}">
                <a16:creationId xmlns:a16="http://schemas.microsoft.com/office/drawing/2014/main" id="{BA423CF2-164B-F3EF-2ADD-47FD27A9AA1D}"/>
              </a:ext>
            </a:extLst>
          </p:cNvPr>
          <p:cNvSpPr/>
          <p:nvPr/>
        </p:nvSpPr>
        <p:spPr>
          <a:xfrm>
            <a:off x="2251458" y="1362904"/>
            <a:ext cx="1047221"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Henri III</a:t>
            </a:r>
          </a:p>
          <a:p>
            <a:r>
              <a:rPr lang="fr-FR" sz="1200" dirty="0">
                <a:solidFill>
                  <a:schemeClr val="bg1"/>
                </a:solidFill>
                <a:latin typeface="Source Sans 3" panose="020B0303030403020204" pitchFamily="34" charset="0"/>
                <a:ea typeface="Source Serif 4 14pt" panose="02040603050405020204" pitchFamily="18" charset="0"/>
              </a:rPr>
              <a:t>1575 - 1589</a:t>
            </a:r>
          </a:p>
        </p:txBody>
      </p:sp>
      <p:sp>
        <p:nvSpPr>
          <p:cNvPr id="72" name="Rectangle : coins arrondis 71">
            <a:extLst>
              <a:ext uri="{FF2B5EF4-FFF2-40B4-BE49-F238E27FC236}">
                <a16:creationId xmlns:a16="http://schemas.microsoft.com/office/drawing/2014/main" id="{F11CD38A-35E7-6C4D-55AF-6C1445C3D6C8}"/>
              </a:ext>
            </a:extLst>
          </p:cNvPr>
          <p:cNvSpPr/>
          <p:nvPr/>
        </p:nvSpPr>
        <p:spPr>
          <a:xfrm>
            <a:off x="3316328" y="1362904"/>
            <a:ext cx="1465905"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Henri IV</a:t>
            </a:r>
          </a:p>
          <a:p>
            <a:r>
              <a:rPr lang="fr-FR" sz="1200" dirty="0">
                <a:solidFill>
                  <a:schemeClr val="bg1"/>
                </a:solidFill>
                <a:latin typeface="Source Sans 3" panose="020B0303030403020204" pitchFamily="34" charset="0"/>
                <a:ea typeface="Source Serif 4 14pt" panose="02040603050405020204" pitchFamily="18" charset="0"/>
              </a:rPr>
              <a:t>1589 - 1610</a:t>
            </a:r>
          </a:p>
        </p:txBody>
      </p:sp>
      <p:sp>
        <p:nvSpPr>
          <p:cNvPr id="73" name="Rectangle : coins arrondis 72">
            <a:extLst>
              <a:ext uri="{FF2B5EF4-FFF2-40B4-BE49-F238E27FC236}">
                <a16:creationId xmlns:a16="http://schemas.microsoft.com/office/drawing/2014/main" id="{F7F23F91-E1BC-2F74-81C5-094D9A7E87EC}"/>
              </a:ext>
            </a:extLst>
          </p:cNvPr>
          <p:cNvSpPr/>
          <p:nvPr/>
        </p:nvSpPr>
        <p:spPr>
          <a:xfrm>
            <a:off x="4797887" y="1362904"/>
            <a:ext cx="2557065"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Louis XIII</a:t>
            </a:r>
          </a:p>
          <a:p>
            <a:r>
              <a:rPr lang="fr-FR" sz="1200" dirty="0">
                <a:solidFill>
                  <a:schemeClr val="bg1"/>
                </a:solidFill>
                <a:latin typeface="Source Sans 3" panose="020B0303030403020204" pitchFamily="34" charset="0"/>
                <a:ea typeface="Source Serif 4 14pt" panose="02040603050405020204" pitchFamily="18" charset="0"/>
              </a:rPr>
              <a:t>1610 - 1643</a:t>
            </a:r>
          </a:p>
        </p:txBody>
      </p:sp>
      <p:sp>
        <p:nvSpPr>
          <p:cNvPr id="74" name="Rectangle : coins arrondis 73">
            <a:extLst>
              <a:ext uri="{FF2B5EF4-FFF2-40B4-BE49-F238E27FC236}">
                <a16:creationId xmlns:a16="http://schemas.microsoft.com/office/drawing/2014/main" id="{D8C57C75-20FD-2219-EB54-078C45CFB66C}"/>
              </a:ext>
            </a:extLst>
          </p:cNvPr>
          <p:cNvSpPr/>
          <p:nvPr/>
        </p:nvSpPr>
        <p:spPr>
          <a:xfrm>
            <a:off x="7367465" y="1362904"/>
            <a:ext cx="4872159" cy="738978"/>
          </a:xfrm>
          <a:prstGeom prst="roundRect">
            <a:avLst>
              <a:gd name="adj" fmla="val 320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fr-FR" sz="1200" b="1" dirty="0">
                <a:solidFill>
                  <a:schemeClr val="bg1"/>
                </a:solidFill>
                <a:latin typeface="Source Serif 4 14pt" panose="02040603050405020204" pitchFamily="18" charset="0"/>
                <a:ea typeface="Source Serif 4 14pt" panose="02040603050405020204" pitchFamily="18" charset="0"/>
              </a:rPr>
              <a:t>Louis XIV</a:t>
            </a:r>
          </a:p>
          <a:p>
            <a:r>
              <a:rPr lang="fr-FR" sz="1200" dirty="0">
                <a:solidFill>
                  <a:schemeClr val="bg1"/>
                </a:solidFill>
                <a:latin typeface="Source Sans 3" panose="020B0303030403020204" pitchFamily="34" charset="0"/>
                <a:ea typeface="Source Serif 4 14pt" panose="02040603050405020204" pitchFamily="18" charset="0"/>
              </a:rPr>
              <a:t>1643 - 1715</a:t>
            </a:r>
          </a:p>
        </p:txBody>
      </p:sp>
      <p:sp>
        <p:nvSpPr>
          <p:cNvPr id="76" name="Ellipse 75">
            <a:extLst>
              <a:ext uri="{FF2B5EF4-FFF2-40B4-BE49-F238E27FC236}">
                <a16:creationId xmlns:a16="http://schemas.microsoft.com/office/drawing/2014/main" id="{AE087A53-FF04-9961-B15A-F9421A5F4D33}"/>
              </a:ext>
            </a:extLst>
          </p:cNvPr>
          <p:cNvSpPr/>
          <p:nvPr/>
        </p:nvSpPr>
        <p:spPr>
          <a:xfrm>
            <a:off x="1117110" y="1097114"/>
            <a:ext cx="531579" cy="531579"/>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a:extLst>
              <a:ext uri="{FF2B5EF4-FFF2-40B4-BE49-F238E27FC236}">
                <a16:creationId xmlns:a16="http://schemas.microsoft.com/office/drawing/2014/main" id="{A7ABBF3E-A51E-2864-25E3-E2A35C2ED793}"/>
              </a:ext>
            </a:extLst>
          </p:cNvPr>
          <p:cNvSpPr/>
          <p:nvPr/>
        </p:nvSpPr>
        <p:spPr>
          <a:xfrm>
            <a:off x="2251458" y="1097114"/>
            <a:ext cx="531579" cy="531579"/>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Ellipse 77">
            <a:extLst>
              <a:ext uri="{FF2B5EF4-FFF2-40B4-BE49-F238E27FC236}">
                <a16:creationId xmlns:a16="http://schemas.microsoft.com/office/drawing/2014/main" id="{F7D3168E-618E-DDF6-27E7-5B5442EE39C6}"/>
              </a:ext>
            </a:extLst>
          </p:cNvPr>
          <p:cNvSpPr/>
          <p:nvPr/>
        </p:nvSpPr>
        <p:spPr>
          <a:xfrm>
            <a:off x="3316328" y="1097114"/>
            <a:ext cx="531579" cy="531579"/>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Ellipse 78">
            <a:extLst>
              <a:ext uri="{FF2B5EF4-FFF2-40B4-BE49-F238E27FC236}">
                <a16:creationId xmlns:a16="http://schemas.microsoft.com/office/drawing/2014/main" id="{54874813-22FB-205A-29A4-69104BBFAEAB}"/>
              </a:ext>
            </a:extLst>
          </p:cNvPr>
          <p:cNvSpPr/>
          <p:nvPr/>
        </p:nvSpPr>
        <p:spPr>
          <a:xfrm>
            <a:off x="4797887" y="1097114"/>
            <a:ext cx="531579" cy="531579"/>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a:extLst>
              <a:ext uri="{FF2B5EF4-FFF2-40B4-BE49-F238E27FC236}">
                <a16:creationId xmlns:a16="http://schemas.microsoft.com/office/drawing/2014/main" id="{1BB75F59-6886-4EF6-FBA7-40D7EB2DBF39}"/>
              </a:ext>
            </a:extLst>
          </p:cNvPr>
          <p:cNvSpPr/>
          <p:nvPr/>
        </p:nvSpPr>
        <p:spPr>
          <a:xfrm>
            <a:off x="7367465" y="1097114"/>
            <a:ext cx="531579" cy="531579"/>
          </a:xfrm>
          <a:prstGeom prst="ellipse">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llipse 80">
            <a:extLst>
              <a:ext uri="{FF2B5EF4-FFF2-40B4-BE49-F238E27FC236}">
                <a16:creationId xmlns:a16="http://schemas.microsoft.com/office/drawing/2014/main" id="{9E76EB72-FB6E-A7D6-383F-583C557A3AAD}"/>
              </a:ext>
            </a:extLst>
          </p:cNvPr>
          <p:cNvSpPr/>
          <p:nvPr/>
        </p:nvSpPr>
        <p:spPr>
          <a:xfrm>
            <a:off x="2454641" y="2877667"/>
            <a:ext cx="531579" cy="531579"/>
          </a:xfrm>
          <a:prstGeom prst="ellipse">
            <a:avLst/>
          </a:prstGeom>
          <a:blipFill>
            <a:blip r:embed="rId7"/>
            <a:stretch>
              <a:fillRect/>
            </a:stretch>
          </a:blipFill>
          <a:ln w="25400">
            <a:solidFill>
              <a:srgbClr val="A68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a:extLst>
              <a:ext uri="{FF2B5EF4-FFF2-40B4-BE49-F238E27FC236}">
                <a16:creationId xmlns:a16="http://schemas.microsoft.com/office/drawing/2014/main" id="{56CA9DE3-9237-4B45-B778-597DDB1C2CDE}"/>
              </a:ext>
            </a:extLst>
          </p:cNvPr>
          <p:cNvSpPr txBox="1"/>
          <p:nvPr/>
        </p:nvSpPr>
        <p:spPr>
          <a:xfrm>
            <a:off x="3068502" y="2976185"/>
            <a:ext cx="2746484" cy="369332"/>
          </a:xfrm>
          <a:prstGeom prst="rect">
            <a:avLst/>
          </a:prstGeom>
          <a:noFill/>
        </p:spPr>
        <p:txBody>
          <a:bodyPr wrap="square" lIns="0" tIns="0" rIns="0" bIns="0" rtlCol="0">
            <a:spAutoFit/>
          </a:bodyPr>
          <a:lstStyle/>
          <a:p>
            <a:r>
              <a:rPr lang="fr-FR" sz="1200" b="1" dirty="0">
                <a:solidFill>
                  <a:schemeClr val="accent6"/>
                </a:solidFill>
                <a:latin typeface="Source Serif 4 14pt" panose="02040603050405020204" pitchFamily="18" charset="0"/>
                <a:ea typeface="Source Serif 4 14pt" panose="02040603050405020204" pitchFamily="18" charset="0"/>
              </a:rPr>
              <a:t>Naissance de Saint Vincent de Paul</a:t>
            </a:r>
          </a:p>
          <a:p>
            <a:r>
              <a:rPr lang="fr-FR" sz="1200" dirty="0">
                <a:solidFill>
                  <a:schemeClr val="accent6"/>
                </a:solidFill>
                <a:latin typeface="Source Sans 3" panose="020B0303030403020204" pitchFamily="34" charset="0"/>
                <a:ea typeface="Source Serif 4 14pt" panose="02040603050405020204" pitchFamily="18" charset="0"/>
              </a:rPr>
              <a:t>1581</a:t>
            </a:r>
          </a:p>
        </p:txBody>
      </p:sp>
      <p:sp>
        <p:nvSpPr>
          <p:cNvPr id="83" name="Ellipse 82">
            <a:extLst>
              <a:ext uri="{FF2B5EF4-FFF2-40B4-BE49-F238E27FC236}">
                <a16:creationId xmlns:a16="http://schemas.microsoft.com/office/drawing/2014/main" id="{8C5D15AE-2021-42E0-E29D-FD2B7049E413}"/>
              </a:ext>
            </a:extLst>
          </p:cNvPr>
          <p:cNvSpPr/>
          <p:nvPr/>
        </p:nvSpPr>
        <p:spPr>
          <a:xfrm>
            <a:off x="3161514" y="3464363"/>
            <a:ext cx="531579" cy="531579"/>
          </a:xfrm>
          <a:prstGeom prst="ellipse">
            <a:avLst/>
          </a:prstGeom>
          <a:blipFill>
            <a:blip r:embed="rId8"/>
            <a:stretch>
              <a:fillRect/>
            </a:stretch>
          </a:blipFill>
          <a:ln w="25400">
            <a:solidFill>
              <a:srgbClr val="A68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a:extLst>
              <a:ext uri="{FF2B5EF4-FFF2-40B4-BE49-F238E27FC236}">
                <a16:creationId xmlns:a16="http://schemas.microsoft.com/office/drawing/2014/main" id="{69C76623-81C8-403C-84C5-56FD1679F2E4}"/>
              </a:ext>
            </a:extLst>
          </p:cNvPr>
          <p:cNvSpPr txBox="1"/>
          <p:nvPr/>
        </p:nvSpPr>
        <p:spPr>
          <a:xfrm>
            <a:off x="3775375" y="3562881"/>
            <a:ext cx="2746484" cy="369332"/>
          </a:xfrm>
          <a:prstGeom prst="rect">
            <a:avLst/>
          </a:prstGeom>
          <a:noFill/>
        </p:spPr>
        <p:txBody>
          <a:bodyPr wrap="square" lIns="0" tIns="0" rIns="0" bIns="0" rtlCol="0">
            <a:spAutoFit/>
          </a:bodyPr>
          <a:lstStyle/>
          <a:p>
            <a:r>
              <a:rPr lang="fr-FR" sz="1200" b="1" dirty="0">
                <a:solidFill>
                  <a:schemeClr val="accent6"/>
                </a:solidFill>
                <a:latin typeface="Source Serif 4 14pt" panose="02040603050405020204" pitchFamily="18" charset="0"/>
                <a:ea typeface="Source Serif 4 14pt" panose="02040603050405020204" pitchFamily="18" charset="0"/>
              </a:rPr>
              <a:t>Naissance de Louise de Marillac</a:t>
            </a:r>
          </a:p>
          <a:p>
            <a:r>
              <a:rPr lang="fr-FR" sz="1200" dirty="0">
                <a:solidFill>
                  <a:schemeClr val="accent6"/>
                </a:solidFill>
                <a:latin typeface="Source Sans 3" panose="020B0303030403020204" pitchFamily="34" charset="0"/>
                <a:ea typeface="Source Serif 4 14pt" panose="02040603050405020204" pitchFamily="18" charset="0"/>
              </a:rPr>
              <a:t>02/08/1591</a:t>
            </a:r>
          </a:p>
        </p:txBody>
      </p:sp>
      <p:sp>
        <p:nvSpPr>
          <p:cNvPr id="85" name="Ellipse 84">
            <a:extLst>
              <a:ext uri="{FF2B5EF4-FFF2-40B4-BE49-F238E27FC236}">
                <a16:creationId xmlns:a16="http://schemas.microsoft.com/office/drawing/2014/main" id="{18E8C61A-40B8-8D54-FBA8-DCD0438F6DE6}"/>
              </a:ext>
            </a:extLst>
          </p:cNvPr>
          <p:cNvSpPr/>
          <p:nvPr/>
        </p:nvSpPr>
        <p:spPr>
          <a:xfrm>
            <a:off x="1332714" y="2321384"/>
            <a:ext cx="531579" cy="531579"/>
          </a:xfrm>
          <a:prstGeom prst="ellipse">
            <a:avLst/>
          </a:prstGeom>
          <a:blipFill>
            <a:blip r:embed="rId9"/>
            <a:stretch>
              <a:fillRect/>
            </a:stretch>
          </a:blipFill>
          <a:ln w="25400">
            <a:solidFill>
              <a:srgbClr val="A68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ZoneTexte 85">
            <a:extLst>
              <a:ext uri="{FF2B5EF4-FFF2-40B4-BE49-F238E27FC236}">
                <a16:creationId xmlns:a16="http://schemas.microsoft.com/office/drawing/2014/main" id="{CC7738C4-65DD-A83F-5932-B6C148CF7971}"/>
              </a:ext>
            </a:extLst>
          </p:cNvPr>
          <p:cNvSpPr txBox="1"/>
          <p:nvPr/>
        </p:nvSpPr>
        <p:spPr>
          <a:xfrm>
            <a:off x="1946575" y="2419902"/>
            <a:ext cx="2746484" cy="369332"/>
          </a:xfrm>
          <a:prstGeom prst="rect">
            <a:avLst/>
          </a:prstGeom>
          <a:noFill/>
        </p:spPr>
        <p:txBody>
          <a:bodyPr wrap="square" lIns="0" tIns="0" rIns="0" bIns="0" rtlCol="0">
            <a:spAutoFit/>
          </a:bodyPr>
          <a:lstStyle/>
          <a:p>
            <a:r>
              <a:rPr lang="fr-FR" sz="1200" b="1" dirty="0">
                <a:solidFill>
                  <a:schemeClr val="accent6"/>
                </a:solidFill>
                <a:latin typeface="Source Serif 4 14pt" panose="02040603050405020204" pitchFamily="18" charset="0"/>
                <a:ea typeface="Source Serif 4 14pt" panose="02040603050405020204" pitchFamily="18" charset="0"/>
              </a:rPr>
              <a:t>Naissance de Saint François de Sales</a:t>
            </a:r>
          </a:p>
          <a:p>
            <a:r>
              <a:rPr lang="fr-FR" sz="1200" dirty="0">
                <a:solidFill>
                  <a:schemeClr val="accent6"/>
                </a:solidFill>
                <a:latin typeface="Source Sans 3" panose="020B0303030403020204" pitchFamily="34" charset="0"/>
                <a:ea typeface="Source Serif 4 14pt" panose="02040603050405020204" pitchFamily="18" charset="0"/>
              </a:rPr>
              <a:t>1567</a:t>
            </a:r>
          </a:p>
        </p:txBody>
      </p:sp>
      <p:sp>
        <p:nvSpPr>
          <p:cNvPr id="87" name="Ellipse 86">
            <a:extLst>
              <a:ext uri="{FF2B5EF4-FFF2-40B4-BE49-F238E27FC236}">
                <a16:creationId xmlns:a16="http://schemas.microsoft.com/office/drawing/2014/main" id="{3DBB5206-913D-E53D-D2C9-4E2C9252655D}"/>
              </a:ext>
            </a:extLst>
          </p:cNvPr>
          <p:cNvSpPr/>
          <p:nvPr/>
        </p:nvSpPr>
        <p:spPr>
          <a:xfrm>
            <a:off x="3429738" y="4072729"/>
            <a:ext cx="531579" cy="531579"/>
          </a:xfrm>
          <a:prstGeom prst="ellipse">
            <a:avLst/>
          </a:prstGeom>
          <a:blipFill>
            <a:blip r:embed="rId10"/>
            <a:stretch>
              <a:fillRect/>
            </a:stretch>
          </a:blipFill>
          <a:ln w="25400">
            <a:solidFill>
              <a:srgbClr val="A68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a:extLst>
              <a:ext uri="{FF2B5EF4-FFF2-40B4-BE49-F238E27FC236}">
                <a16:creationId xmlns:a16="http://schemas.microsoft.com/office/drawing/2014/main" id="{852626A9-DDB0-93F8-A7E1-839A2BF56978}"/>
              </a:ext>
            </a:extLst>
          </p:cNvPr>
          <p:cNvSpPr txBox="1"/>
          <p:nvPr/>
        </p:nvSpPr>
        <p:spPr>
          <a:xfrm>
            <a:off x="4043599" y="4171247"/>
            <a:ext cx="2746484" cy="553998"/>
          </a:xfrm>
          <a:prstGeom prst="rect">
            <a:avLst/>
          </a:prstGeom>
          <a:noFill/>
        </p:spPr>
        <p:txBody>
          <a:bodyPr wrap="square" lIns="0" tIns="0" rIns="0" bIns="0" rtlCol="0">
            <a:spAutoFit/>
          </a:bodyPr>
          <a:lstStyle/>
          <a:p>
            <a:r>
              <a:rPr lang="fr-FR" sz="1200" b="1" dirty="0">
                <a:solidFill>
                  <a:schemeClr val="accent6"/>
                </a:solidFill>
                <a:latin typeface="Source Serif 4 14pt" panose="02040603050405020204" pitchFamily="18" charset="0"/>
                <a:ea typeface="Source Serif 4 14pt" panose="02040603050405020204" pitchFamily="18" charset="0"/>
              </a:rPr>
              <a:t>Naissance de </a:t>
            </a:r>
            <a:br>
              <a:rPr lang="fr-FR" sz="1200" b="1" dirty="0">
                <a:solidFill>
                  <a:schemeClr val="accent6"/>
                </a:solidFill>
                <a:latin typeface="Source Serif 4 14pt" panose="02040603050405020204" pitchFamily="18" charset="0"/>
                <a:ea typeface="Source Serif 4 14pt" panose="02040603050405020204" pitchFamily="18" charset="0"/>
              </a:rPr>
            </a:br>
            <a:r>
              <a:rPr lang="fr-FR" sz="1200" b="1" dirty="0">
                <a:solidFill>
                  <a:schemeClr val="accent6"/>
                </a:solidFill>
                <a:latin typeface="Source Serif 4 14pt" panose="02040603050405020204" pitchFamily="18" charset="0"/>
                <a:ea typeface="Source Serif 4 14pt" panose="02040603050405020204" pitchFamily="18" charset="0"/>
              </a:rPr>
              <a:t>Marguerite Naseau</a:t>
            </a:r>
          </a:p>
          <a:p>
            <a:r>
              <a:rPr lang="fr-FR" sz="1200" dirty="0">
                <a:solidFill>
                  <a:schemeClr val="accent6"/>
                </a:solidFill>
                <a:latin typeface="Source Sans 3" panose="020B0303030403020204" pitchFamily="34" charset="0"/>
                <a:ea typeface="Source Serif 4 14pt" panose="02040603050405020204" pitchFamily="18" charset="0"/>
              </a:rPr>
              <a:t>06/07/1594</a:t>
            </a:r>
          </a:p>
        </p:txBody>
      </p:sp>
      <p:sp>
        <p:nvSpPr>
          <p:cNvPr id="89" name="Ellipse 88">
            <a:extLst>
              <a:ext uri="{FF2B5EF4-FFF2-40B4-BE49-F238E27FC236}">
                <a16:creationId xmlns:a16="http://schemas.microsoft.com/office/drawing/2014/main" id="{AE19B850-8A07-1517-7AF9-5D5863A44AC0}"/>
              </a:ext>
            </a:extLst>
          </p:cNvPr>
          <p:cNvSpPr/>
          <p:nvPr/>
        </p:nvSpPr>
        <p:spPr>
          <a:xfrm>
            <a:off x="6246090" y="2865475"/>
            <a:ext cx="531579" cy="531579"/>
          </a:xfrm>
          <a:prstGeom prst="ellipse">
            <a:avLst/>
          </a:prstGeom>
          <a:blipFill>
            <a:blip r:embed="rId11"/>
            <a:stretch>
              <a:fillRect/>
            </a:stretch>
          </a:blipFill>
          <a:ln w="25400">
            <a:solidFill>
              <a:srgbClr val="A68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ZoneTexte 89">
            <a:extLst>
              <a:ext uri="{FF2B5EF4-FFF2-40B4-BE49-F238E27FC236}">
                <a16:creationId xmlns:a16="http://schemas.microsoft.com/office/drawing/2014/main" id="{F82C0851-ED09-AEB1-86EB-F1E7A3F11EE3}"/>
              </a:ext>
            </a:extLst>
          </p:cNvPr>
          <p:cNvSpPr txBox="1"/>
          <p:nvPr/>
        </p:nvSpPr>
        <p:spPr>
          <a:xfrm>
            <a:off x="6859951" y="2963993"/>
            <a:ext cx="2746484" cy="369332"/>
          </a:xfrm>
          <a:prstGeom prst="rect">
            <a:avLst/>
          </a:prstGeom>
          <a:noFill/>
        </p:spPr>
        <p:txBody>
          <a:bodyPr wrap="square" lIns="0" tIns="0" rIns="0" bIns="0" rtlCol="0">
            <a:spAutoFit/>
          </a:bodyPr>
          <a:lstStyle/>
          <a:p>
            <a:r>
              <a:rPr lang="fr-FR" sz="1200" b="1" dirty="0">
                <a:solidFill>
                  <a:schemeClr val="accent6"/>
                </a:solidFill>
                <a:latin typeface="Source Serif 4 14pt" panose="02040603050405020204" pitchFamily="18" charset="0"/>
                <a:ea typeface="Source Serif 4 14pt" panose="02040603050405020204" pitchFamily="18" charset="0"/>
              </a:rPr>
              <a:t>Décès de Marguerite Naseau</a:t>
            </a:r>
          </a:p>
          <a:p>
            <a:r>
              <a:rPr lang="fr-FR" sz="1200" dirty="0">
                <a:solidFill>
                  <a:schemeClr val="accent6"/>
                </a:solidFill>
                <a:latin typeface="Source Sans 3" panose="020B0303030403020204" pitchFamily="34" charset="0"/>
                <a:ea typeface="Source Serif 4 14pt" panose="02040603050405020204" pitchFamily="18" charset="0"/>
              </a:rPr>
              <a:t>1633</a:t>
            </a:r>
          </a:p>
        </p:txBody>
      </p:sp>
      <p:sp>
        <p:nvSpPr>
          <p:cNvPr id="91" name="Ellipse 90">
            <a:extLst>
              <a:ext uri="{FF2B5EF4-FFF2-40B4-BE49-F238E27FC236}">
                <a16:creationId xmlns:a16="http://schemas.microsoft.com/office/drawing/2014/main" id="{58F20F8B-F6AA-7560-7C97-74EB52D1102C}"/>
              </a:ext>
            </a:extLst>
          </p:cNvPr>
          <p:cNvSpPr/>
          <p:nvPr/>
        </p:nvSpPr>
        <p:spPr>
          <a:xfrm>
            <a:off x="8196810" y="3342443"/>
            <a:ext cx="531579" cy="531579"/>
          </a:xfrm>
          <a:prstGeom prst="ellipse">
            <a:avLst/>
          </a:prstGeom>
          <a:blipFill>
            <a:blip r:embed="rId12"/>
            <a:stretch>
              <a:fillRect/>
            </a:stretch>
          </a:blipFill>
          <a:ln w="25400">
            <a:solidFill>
              <a:srgbClr val="A68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ZoneTexte 91">
            <a:extLst>
              <a:ext uri="{FF2B5EF4-FFF2-40B4-BE49-F238E27FC236}">
                <a16:creationId xmlns:a16="http://schemas.microsoft.com/office/drawing/2014/main" id="{2E2D4507-4320-CCA9-B66F-BFE9EA4CC7D4}"/>
              </a:ext>
            </a:extLst>
          </p:cNvPr>
          <p:cNvSpPr txBox="1"/>
          <p:nvPr/>
        </p:nvSpPr>
        <p:spPr>
          <a:xfrm>
            <a:off x="8810671" y="3440961"/>
            <a:ext cx="2746484" cy="369332"/>
          </a:xfrm>
          <a:prstGeom prst="rect">
            <a:avLst/>
          </a:prstGeom>
          <a:noFill/>
        </p:spPr>
        <p:txBody>
          <a:bodyPr wrap="square" lIns="0" tIns="0" rIns="0" bIns="0" rtlCol="0">
            <a:spAutoFit/>
          </a:bodyPr>
          <a:lstStyle/>
          <a:p>
            <a:r>
              <a:rPr lang="fr-FR" sz="1200" b="1" dirty="0">
                <a:solidFill>
                  <a:schemeClr val="accent6"/>
                </a:solidFill>
                <a:latin typeface="Source Serif 4 14pt" panose="02040603050405020204" pitchFamily="18" charset="0"/>
                <a:ea typeface="Source Serif 4 14pt" panose="02040603050405020204" pitchFamily="18" charset="0"/>
              </a:rPr>
              <a:t>Décès de Louise de Marillac</a:t>
            </a:r>
          </a:p>
          <a:p>
            <a:r>
              <a:rPr lang="fr-FR" sz="1200" dirty="0">
                <a:solidFill>
                  <a:schemeClr val="accent6"/>
                </a:solidFill>
                <a:latin typeface="Source Sans 3" panose="020B0303030403020204" pitchFamily="34" charset="0"/>
                <a:ea typeface="Source Serif 4 14pt" panose="02040603050405020204" pitchFamily="18" charset="0"/>
              </a:rPr>
              <a:t>15/03/1660</a:t>
            </a:r>
          </a:p>
        </p:txBody>
      </p:sp>
      <p:sp>
        <p:nvSpPr>
          <p:cNvPr id="93" name="Ellipse 92">
            <a:extLst>
              <a:ext uri="{FF2B5EF4-FFF2-40B4-BE49-F238E27FC236}">
                <a16:creationId xmlns:a16="http://schemas.microsoft.com/office/drawing/2014/main" id="{C5CADA2A-5614-17CA-E9EB-4AA3DE4E062A}"/>
              </a:ext>
            </a:extLst>
          </p:cNvPr>
          <p:cNvSpPr/>
          <p:nvPr/>
        </p:nvSpPr>
        <p:spPr>
          <a:xfrm>
            <a:off x="8196810" y="3939851"/>
            <a:ext cx="531579" cy="531579"/>
          </a:xfrm>
          <a:prstGeom prst="ellipse">
            <a:avLst/>
          </a:prstGeom>
          <a:blipFill>
            <a:blip r:embed="rId13"/>
            <a:stretch>
              <a:fillRect/>
            </a:stretch>
          </a:blipFill>
          <a:ln w="25400">
            <a:solidFill>
              <a:srgbClr val="A68C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ZoneTexte 93">
            <a:extLst>
              <a:ext uri="{FF2B5EF4-FFF2-40B4-BE49-F238E27FC236}">
                <a16:creationId xmlns:a16="http://schemas.microsoft.com/office/drawing/2014/main" id="{A1FB9D67-F8CA-2864-0D2D-39AF6CABD745}"/>
              </a:ext>
            </a:extLst>
          </p:cNvPr>
          <p:cNvSpPr txBox="1"/>
          <p:nvPr/>
        </p:nvSpPr>
        <p:spPr>
          <a:xfrm>
            <a:off x="8810671" y="4038369"/>
            <a:ext cx="2746484" cy="369332"/>
          </a:xfrm>
          <a:prstGeom prst="rect">
            <a:avLst/>
          </a:prstGeom>
          <a:noFill/>
        </p:spPr>
        <p:txBody>
          <a:bodyPr wrap="square" lIns="0" tIns="0" rIns="0" bIns="0" rtlCol="0">
            <a:spAutoFit/>
          </a:bodyPr>
          <a:lstStyle/>
          <a:p>
            <a:r>
              <a:rPr lang="fr-FR" sz="1200" b="1" dirty="0">
                <a:solidFill>
                  <a:schemeClr val="accent6"/>
                </a:solidFill>
                <a:latin typeface="Source Serif 4 14pt" panose="02040603050405020204" pitchFamily="18" charset="0"/>
                <a:ea typeface="Source Serif 4 14pt" panose="02040603050405020204" pitchFamily="18" charset="0"/>
              </a:rPr>
              <a:t>Décès de Saint Vincent de Paul</a:t>
            </a:r>
          </a:p>
          <a:p>
            <a:r>
              <a:rPr lang="fr-FR" sz="1200" dirty="0">
                <a:solidFill>
                  <a:schemeClr val="accent6"/>
                </a:solidFill>
                <a:latin typeface="Source Sans 3" panose="020B0303030403020204" pitchFamily="34" charset="0"/>
                <a:ea typeface="Source Serif 4 14pt" panose="02040603050405020204" pitchFamily="18" charset="0"/>
              </a:rPr>
              <a:t>27/09/1660</a:t>
            </a:r>
          </a:p>
        </p:txBody>
      </p:sp>
      <p:sp>
        <p:nvSpPr>
          <p:cNvPr id="110" name="ZoneTexte 109">
            <a:extLst>
              <a:ext uri="{FF2B5EF4-FFF2-40B4-BE49-F238E27FC236}">
                <a16:creationId xmlns:a16="http://schemas.microsoft.com/office/drawing/2014/main" id="{460BE17F-A57F-943A-4DFC-27AF8C539D34}"/>
              </a:ext>
            </a:extLst>
          </p:cNvPr>
          <p:cNvSpPr txBox="1"/>
          <p:nvPr/>
        </p:nvSpPr>
        <p:spPr>
          <a:xfrm>
            <a:off x="2021146" y="5942147"/>
            <a:ext cx="1557254" cy="553998"/>
          </a:xfrm>
          <a:prstGeom prst="rect">
            <a:avLst/>
          </a:prstGeom>
          <a:noFill/>
        </p:spPr>
        <p:txBody>
          <a:bodyPr wrap="square" lIns="0" tIns="0" rIns="0" bIns="0" rtlCol="0">
            <a:spAutoFit/>
          </a:bodyPr>
          <a:lstStyle/>
          <a:p>
            <a:r>
              <a:rPr lang="fr-FR" sz="1200" b="1" dirty="0">
                <a:solidFill>
                  <a:srgbClr val="A68CB5"/>
                </a:solidFill>
                <a:latin typeface="Source Serif 4 14pt" panose="02040603050405020204" pitchFamily="18" charset="0"/>
                <a:ea typeface="Source Serif 4 14pt" panose="02040603050405020204" pitchFamily="18" charset="0"/>
              </a:rPr>
              <a:t>Massacre de la </a:t>
            </a:r>
            <a:br>
              <a:rPr lang="fr-FR" sz="1200" b="1" dirty="0">
                <a:solidFill>
                  <a:srgbClr val="A68CB5"/>
                </a:solidFill>
                <a:latin typeface="Source Serif 4 14pt" panose="02040603050405020204" pitchFamily="18" charset="0"/>
                <a:ea typeface="Source Serif 4 14pt" panose="02040603050405020204" pitchFamily="18" charset="0"/>
              </a:rPr>
            </a:br>
            <a:r>
              <a:rPr lang="fr-FR" sz="1200" b="1" dirty="0">
                <a:solidFill>
                  <a:srgbClr val="A68CB5"/>
                </a:solidFill>
                <a:latin typeface="Source Serif 4 14pt" panose="02040603050405020204" pitchFamily="18" charset="0"/>
                <a:ea typeface="Source Serif 4 14pt" panose="02040603050405020204" pitchFamily="18" charset="0"/>
              </a:rPr>
              <a:t>Saint Barthélémy</a:t>
            </a:r>
          </a:p>
          <a:p>
            <a:r>
              <a:rPr lang="fr-FR" sz="1200" dirty="0">
                <a:solidFill>
                  <a:srgbClr val="A68CB5"/>
                </a:solidFill>
                <a:latin typeface="Source Sans 3" panose="020B0303030403020204" pitchFamily="34" charset="0"/>
                <a:ea typeface="Source Serif 4 14pt" panose="02040603050405020204" pitchFamily="18" charset="0"/>
              </a:rPr>
              <a:t>1572</a:t>
            </a:r>
          </a:p>
        </p:txBody>
      </p:sp>
      <p:sp>
        <p:nvSpPr>
          <p:cNvPr id="111" name="ZoneTexte 110">
            <a:extLst>
              <a:ext uri="{FF2B5EF4-FFF2-40B4-BE49-F238E27FC236}">
                <a16:creationId xmlns:a16="http://schemas.microsoft.com/office/drawing/2014/main" id="{E7759F56-9C9B-A49E-4276-090A93F2FA22}"/>
              </a:ext>
            </a:extLst>
          </p:cNvPr>
          <p:cNvSpPr txBox="1"/>
          <p:nvPr/>
        </p:nvSpPr>
        <p:spPr>
          <a:xfrm>
            <a:off x="3892494" y="5942147"/>
            <a:ext cx="1351583" cy="369332"/>
          </a:xfrm>
          <a:prstGeom prst="rect">
            <a:avLst/>
          </a:prstGeom>
          <a:noFill/>
        </p:spPr>
        <p:txBody>
          <a:bodyPr wrap="square" lIns="0" tIns="0" rIns="0" bIns="0" rtlCol="0">
            <a:spAutoFit/>
          </a:bodyPr>
          <a:lstStyle/>
          <a:p>
            <a:r>
              <a:rPr lang="fr-FR" sz="1200" b="1" dirty="0">
                <a:solidFill>
                  <a:srgbClr val="A68CB5"/>
                </a:solidFill>
                <a:latin typeface="Source Serif 4 14pt" panose="02040603050405020204" pitchFamily="18" charset="0"/>
                <a:ea typeface="Source Serif 4 14pt" panose="02040603050405020204" pitchFamily="18" charset="0"/>
              </a:rPr>
              <a:t>Traité de Vervins</a:t>
            </a:r>
          </a:p>
          <a:p>
            <a:r>
              <a:rPr lang="fr-FR" sz="1200" dirty="0">
                <a:solidFill>
                  <a:srgbClr val="A68CB5"/>
                </a:solidFill>
                <a:latin typeface="Source Sans 3" panose="020B0303030403020204" pitchFamily="34" charset="0"/>
                <a:ea typeface="Source Serif 4 14pt" panose="02040603050405020204" pitchFamily="18" charset="0"/>
              </a:rPr>
              <a:t>1598</a:t>
            </a:r>
          </a:p>
        </p:txBody>
      </p:sp>
      <p:sp>
        <p:nvSpPr>
          <p:cNvPr id="112" name="ZoneTexte 111">
            <a:extLst>
              <a:ext uri="{FF2B5EF4-FFF2-40B4-BE49-F238E27FC236}">
                <a16:creationId xmlns:a16="http://schemas.microsoft.com/office/drawing/2014/main" id="{52448722-BD32-7E67-8D9D-D973EAC17C70}"/>
              </a:ext>
            </a:extLst>
          </p:cNvPr>
          <p:cNvSpPr txBox="1"/>
          <p:nvPr/>
        </p:nvSpPr>
        <p:spPr>
          <a:xfrm>
            <a:off x="6045814" y="5942147"/>
            <a:ext cx="1262643" cy="553998"/>
          </a:xfrm>
          <a:prstGeom prst="rect">
            <a:avLst/>
          </a:prstGeom>
          <a:noFill/>
        </p:spPr>
        <p:txBody>
          <a:bodyPr wrap="square" lIns="0" tIns="0" rIns="0" bIns="0" rtlCol="0">
            <a:spAutoFit/>
          </a:bodyPr>
          <a:lstStyle/>
          <a:p>
            <a:r>
              <a:rPr lang="fr-FR" sz="1200" b="1" dirty="0">
                <a:solidFill>
                  <a:srgbClr val="A68CB5"/>
                </a:solidFill>
                <a:latin typeface="Source Serif 4 14pt" panose="02040603050405020204" pitchFamily="18" charset="0"/>
                <a:ea typeface="Source Serif 4 14pt" panose="02040603050405020204" pitchFamily="18" charset="0"/>
              </a:rPr>
              <a:t>Siège de </a:t>
            </a:r>
            <a:br>
              <a:rPr lang="fr-FR" sz="1200" b="1" dirty="0">
                <a:solidFill>
                  <a:srgbClr val="A68CB5"/>
                </a:solidFill>
                <a:latin typeface="Source Serif 4 14pt" panose="02040603050405020204" pitchFamily="18" charset="0"/>
                <a:ea typeface="Source Serif 4 14pt" panose="02040603050405020204" pitchFamily="18" charset="0"/>
              </a:rPr>
            </a:br>
            <a:r>
              <a:rPr lang="fr-FR" sz="1200" b="1" dirty="0">
                <a:solidFill>
                  <a:srgbClr val="A68CB5"/>
                </a:solidFill>
                <a:latin typeface="Source Serif 4 14pt" panose="02040603050405020204" pitchFamily="18" charset="0"/>
                <a:ea typeface="Source Serif 4 14pt" panose="02040603050405020204" pitchFamily="18" charset="0"/>
              </a:rPr>
              <a:t>La Rochelle</a:t>
            </a:r>
          </a:p>
          <a:p>
            <a:r>
              <a:rPr lang="fr-FR" sz="1200" dirty="0">
                <a:solidFill>
                  <a:srgbClr val="A68CB5"/>
                </a:solidFill>
                <a:latin typeface="Source Sans 3" panose="020B0303030403020204" pitchFamily="34" charset="0"/>
                <a:ea typeface="Source Serif 4 14pt" panose="02040603050405020204" pitchFamily="18" charset="0"/>
              </a:rPr>
              <a:t>1627</a:t>
            </a:r>
          </a:p>
        </p:txBody>
      </p:sp>
      <p:sp>
        <p:nvSpPr>
          <p:cNvPr id="113" name="ZoneTexte 112">
            <a:extLst>
              <a:ext uri="{FF2B5EF4-FFF2-40B4-BE49-F238E27FC236}">
                <a16:creationId xmlns:a16="http://schemas.microsoft.com/office/drawing/2014/main" id="{3B7DB9AC-C5D1-CFA4-74FF-E0CBFB1AE5F4}"/>
              </a:ext>
            </a:extLst>
          </p:cNvPr>
          <p:cNvSpPr txBox="1"/>
          <p:nvPr/>
        </p:nvSpPr>
        <p:spPr>
          <a:xfrm>
            <a:off x="7544496" y="6352791"/>
            <a:ext cx="1680813" cy="369332"/>
          </a:xfrm>
          <a:prstGeom prst="rect">
            <a:avLst/>
          </a:prstGeom>
          <a:noFill/>
        </p:spPr>
        <p:txBody>
          <a:bodyPr wrap="square" lIns="0" tIns="0" rIns="0" bIns="0" rtlCol="0">
            <a:spAutoFit/>
          </a:bodyPr>
          <a:lstStyle/>
          <a:p>
            <a:r>
              <a:rPr lang="fr-FR" sz="1200" b="1" dirty="0">
                <a:solidFill>
                  <a:srgbClr val="A68CB5"/>
                </a:solidFill>
                <a:latin typeface="Source Serif 4 14pt" panose="02040603050405020204" pitchFamily="18" charset="0"/>
                <a:ea typeface="Source Serif 4 14pt" panose="02040603050405020204" pitchFamily="18" charset="0"/>
              </a:rPr>
              <a:t>Traité de Westphalie</a:t>
            </a:r>
          </a:p>
          <a:p>
            <a:r>
              <a:rPr lang="fr-FR" sz="1200" dirty="0">
                <a:solidFill>
                  <a:srgbClr val="A68CB5"/>
                </a:solidFill>
                <a:latin typeface="Source Sans 3" panose="020B0303030403020204" pitchFamily="34" charset="0"/>
                <a:ea typeface="Source Serif 4 14pt" panose="02040603050405020204" pitchFamily="18" charset="0"/>
              </a:rPr>
              <a:t>1648</a:t>
            </a:r>
          </a:p>
        </p:txBody>
      </p:sp>
      <p:sp>
        <p:nvSpPr>
          <p:cNvPr id="114" name="ZoneTexte 113">
            <a:extLst>
              <a:ext uri="{FF2B5EF4-FFF2-40B4-BE49-F238E27FC236}">
                <a16:creationId xmlns:a16="http://schemas.microsoft.com/office/drawing/2014/main" id="{801104BB-FC18-F441-052A-EE36AD82E008}"/>
              </a:ext>
            </a:extLst>
          </p:cNvPr>
          <p:cNvSpPr txBox="1"/>
          <p:nvPr/>
        </p:nvSpPr>
        <p:spPr>
          <a:xfrm>
            <a:off x="8347828" y="5942147"/>
            <a:ext cx="1722764" cy="369332"/>
          </a:xfrm>
          <a:prstGeom prst="rect">
            <a:avLst/>
          </a:prstGeom>
          <a:noFill/>
        </p:spPr>
        <p:txBody>
          <a:bodyPr wrap="square" lIns="0" tIns="0" rIns="0" bIns="0" rtlCol="0">
            <a:spAutoFit/>
          </a:bodyPr>
          <a:lstStyle/>
          <a:p>
            <a:r>
              <a:rPr lang="fr-FR" sz="1200" b="1" dirty="0">
                <a:solidFill>
                  <a:srgbClr val="A68CB5"/>
                </a:solidFill>
                <a:latin typeface="Source Serif 4 14pt" panose="02040603050405020204" pitchFamily="18" charset="0"/>
                <a:ea typeface="Source Serif 4 14pt" panose="02040603050405020204" pitchFamily="18" charset="0"/>
              </a:rPr>
              <a:t>Traité des Pyrénées</a:t>
            </a:r>
          </a:p>
          <a:p>
            <a:r>
              <a:rPr lang="fr-FR" sz="1200" dirty="0">
                <a:solidFill>
                  <a:srgbClr val="A68CB5"/>
                </a:solidFill>
                <a:latin typeface="Source Sans 3" panose="020B0303030403020204" pitchFamily="34" charset="0"/>
                <a:ea typeface="Source Serif 4 14pt" panose="02040603050405020204" pitchFamily="18" charset="0"/>
              </a:rPr>
              <a:t>1659</a:t>
            </a:r>
          </a:p>
        </p:txBody>
      </p:sp>
      <p:sp>
        <p:nvSpPr>
          <p:cNvPr id="115" name="ZoneTexte 114">
            <a:extLst>
              <a:ext uri="{FF2B5EF4-FFF2-40B4-BE49-F238E27FC236}">
                <a16:creationId xmlns:a16="http://schemas.microsoft.com/office/drawing/2014/main" id="{A52E974E-FF4A-77E3-E9DF-B5639660A403}"/>
              </a:ext>
            </a:extLst>
          </p:cNvPr>
          <p:cNvSpPr txBox="1"/>
          <p:nvPr/>
        </p:nvSpPr>
        <p:spPr>
          <a:xfrm>
            <a:off x="10347316" y="5942147"/>
            <a:ext cx="1722764" cy="553998"/>
          </a:xfrm>
          <a:prstGeom prst="rect">
            <a:avLst/>
          </a:prstGeom>
          <a:noFill/>
        </p:spPr>
        <p:txBody>
          <a:bodyPr wrap="square" lIns="0" tIns="0" rIns="0" bIns="0" rtlCol="0">
            <a:spAutoFit/>
          </a:bodyPr>
          <a:lstStyle/>
          <a:p>
            <a:r>
              <a:rPr lang="fr-FR" sz="1200" b="1" dirty="0">
                <a:solidFill>
                  <a:srgbClr val="A68CB5"/>
                </a:solidFill>
                <a:latin typeface="Source Serif 4 14pt" panose="02040603050405020204" pitchFamily="18" charset="0"/>
                <a:ea typeface="Source Serif 4 14pt" panose="02040603050405020204" pitchFamily="18" charset="0"/>
              </a:rPr>
              <a:t>Révocation de </a:t>
            </a:r>
            <a:br>
              <a:rPr lang="fr-FR" sz="1200" b="1" dirty="0">
                <a:solidFill>
                  <a:srgbClr val="A68CB5"/>
                </a:solidFill>
                <a:latin typeface="Source Serif 4 14pt" panose="02040603050405020204" pitchFamily="18" charset="0"/>
                <a:ea typeface="Source Serif 4 14pt" panose="02040603050405020204" pitchFamily="18" charset="0"/>
              </a:rPr>
            </a:br>
            <a:r>
              <a:rPr lang="fr-FR" sz="1200" b="1" dirty="0">
                <a:solidFill>
                  <a:srgbClr val="A68CB5"/>
                </a:solidFill>
                <a:latin typeface="Source Serif 4 14pt" panose="02040603050405020204" pitchFamily="18" charset="0"/>
                <a:ea typeface="Source Serif 4 14pt" panose="02040603050405020204" pitchFamily="18" charset="0"/>
              </a:rPr>
              <a:t>l’Édit de Nantes</a:t>
            </a:r>
          </a:p>
          <a:p>
            <a:r>
              <a:rPr lang="fr-FR" sz="1200" dirty="0">
                <a:solidFill>
                  <a:srgbClr val="A68CB5"/>
                </a:solidFill>
                <a:latin typeface="Source Sans 3" panose="020B0303030403020204" pitchFamily="34" charset="0"/>
                <a:ea typeface="Source Serif 4 14pt" panose="02040603050405020204" pitchFamily="18" charset="0"/>
              </a:rPr>
              <a:t>1685</a:t>
            </a:r>
          </a:p>
        </p:txBody>
      </p:sp>
      <p:cxnSp>
        <p:nvCxnSpPr>
          <p:cNvPr id="116" name="Connecteur droit 115">
            <a:extLst>
              <a:ext uri="{FF2B5EF4-FFF2-40B4-BE49-F238E27FC236}">
                <a16:creationId xmlns:a16="http://schemas.microsoft.com/office/drawing/2014/main" id="{E493D54D-F205-6E6D-68B3-A9DD853AE9B7}"/>
              </a:ext>
            </a:extLst>
          </p:cNvPr>
          <p:cNvCxnSpPr>
            <a:cxnSpLocks/>
          </p:cNvCxnSpPr>
          <p:nvPr/>
        </p:nvCxnSpPr>
        <p:spPr>
          <a:xfrm>
            <a:off x="2044489" y="5496272"/>
            <a:ext cx="0" cy="400833"/>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BF4EAFAB-6883-A758-4801-67832D6BF91D}"/>
              </a:ext>
            </a:extLst>
          </p:cNvPr>
          <p:cNvCxnSpPr>
            <a:cxnSpLocks/>
          </p:cNvCxnSpPr>
          <p:nvPr/>
        </p:nvCxnSpPr>
        <p:spPr>
          <a:xfrm>
            <a:off x="3912035" y="5496272"/>
            <a:ext cx="0" cy="400833"/>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32387765-23C5-DE39-6565-143A0FA11EE5}"/>
              </a:ext>
            </a:extLst>
          </p:cNvPr>
          <p:cNvCxnSpPr>
            <a:cxnSpLocks/>
          </p:cNvCxnSpPr>
          <p:nvPr/>
        </p:nvCxnSpPr>
        <p:spPr>
          <a:xfrm>
            <a:off x="6066300" y="5496272"/>
            <a:ext cx="0" cy="400833"/>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31B27463-D4B0-296D-9E78-F58A7D530F16}"/>
              </a:ext>
            </a:extLst>
          </p:cNvPr>
          <p:cNvCxnSpPr>
            <a:cxnSpLocks/>
          </p:cNvCxnSpPr>
          <p:nvPr/>
        </p:nvCxnSpPr>
        <p:spPr>
          <a:xfrm>
            <a:off x="7569635" y="5496272"/>
            <a:ext cx="0" cy="815207"/>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5B2A7EA6-6EBC-585A-F88E-DA359826CCDC}"/>
              </a:ext>
            </a:extLst>
          </p:cNvPr>
          <p:cNvCxnSpPr>
            <a:cxnSpLocks/>
          </p:cNvCxnSpPr>
          <p:nvPr/>
        </p:nvCxnSpPr>
        <p:spPr>
          <a:xfrm>
            <a:off x="8367798" y="5496272"/>
            <a:ext cx="0" cy="400833"/>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7DCAC1CF-7943-9F4A-DC8E-C3ABD1CD1C1E}"/>
              </a:ext>
            </a:extLst>
          </p:cNvPr>
          <p:cNvCxnSpPr>
            <a:cxnSpLocks/>
          </p:cNvCxnSpPr>
          <p:nvPr/>
        </p:nvCxnSpPr>
        <p:spPr>
          <a:xfrm>
            <a:off x="10359330" y="5496272"/>
            <a:ext cx="0" cy="400833"/>
          </a:xfrm>
          <a:prstGeom prst="line">
            <a:avLst/>
          </a:prstGeom>
          <a:ln w="28575">
            <a:solidFill>
              <a:srgbClr val="A68CB5"/>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A0F28196-08F1-C738-5A34-9BBA4F589207}"/>
              </a:ext>
            </a:extLst>
          </p:cNvPr>
          <p:cNvSpPr>
            <a:spLocks noGrp="1"/>
          </p:cNvSpPr>
          <p:nvPr>
            <p:ph type="sldNum" sz="quarter" idx="4"/>
          </p:nvPr>
        </p:nvSpPr>
        <p:spPr/>
        <p:txBody>
          <a:bodyPr/>
          <a:lstStyle/>
          <a:p>
            <a:fld id="{F7CA2D74-DE0C-FF4C-8CDD-245129106F34}" type="slidenum">
              <a:rPr lang="fr-FR" smtClean="0"/>
              <a:pPr/>
              <a:t>2</a:t>
            </a:fld>
            <a:endParaRPr lang="fr-FR"/>
          </a:p>
        </p:txBody>
      </p:sp>
    </p:spTree>
    <p:extLst>
      <p:ext uri="{BB962C8B-B14F-4D97-AF65-F5344CB8AC3E}">
        <p14:creationId xmlns:p14="http://schemas.microsoft.com/office/powerpoint/2010/main" val="188961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9761D-3E11-E23C-F4A2-12AEB8A53F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6FB6F9-64EC-6AF1-E6F2-00E6BC9360FD}"/>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 L’époque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B. Marguerite dans le Grand Siècle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636FE776-71FC-36B3-D2A8-A2A4DE3AFEBE}"/>
              </a:ext>
            </a:extLst>
          </p:cNvPr>
          <p:cNvSpPr>
            <a:spLocks noGrp="1"/>
          </p:cNvSpPr>
          <p:nvPr>
            <p:ph idx="4294967295"/>
          </p:nvPr>
        </p:nvSpPr>
        <p:spPr>
          <a:xfrm>
            <a:off x="1128713" y="2247441"/>
            <a:ext cx="10903452" cy="4509299"/>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Marguerite Naseau a vécu dans la première moitié du XVIIe siècle, durant ce que l’on appelle le « Grand Siècle ». Si cette expression est souvent associée à la magnificence du règne de Louis XIV, elle désigne aussi une époque de profonds bouleversements dans les premières décennies du siècle. Le contexte dans lequel Marguerite grandit et agit est marqué par de fortes tensions sociales, politiques et religieuses, mais aussi par d’importants mouvements de réforme spirituelle et éducative.</a:t>
            </a:r>
          </a:p>
          <a:p>
            <a:pPr marL="0" indent="0" algn="just">
              <a:buNone/>
            </a:pPr>
            <a:r>
              <a:rPr lang="fr-FR" sz="1200" dirty="0">
                <a:latin typeface="Source Sans 3" panose="020B0303030403020204" pitchFamily="34" charset="0"/>
              </a:rPr>
              <a:t>La France est alors un royaume majoritairement catholique, mais toujours marqué par les suites des guerres de Religion. L’édit de Nantes, promulgué en 1598 par Henri IV, a instauré une relative tolérance religieuse entre catholiques et protestants. Cependant, les divisions persistent. Henri IV, ancien protestant devenu roi catholique, est assassiné en 1610, ouvrant une période de régence sous Marie de Médicis, puis un règne sous l’influence du cardinal de Richelieu.</a:t>
            </a:r>
          </a:p>
          <a:p>
            <a:pPr marL="0" indent="0" algn="just">
              <a:buNone/>
            </a:pPr>
            <a:r>
              <a:rPr lang="fr-FR" sz="1200" dirty="0">
                <a:latin typeface="Source Sans 3" panose="020B0303030403020204" pitchFamily="34" charset="0"/>
              </a:rPr>
              <a:t>Le pouvoir royal se renforce et la monarchie s’oriente vers un absolutisme de plus en plus affirmé. La société reste très inégalitaire : l’aristocratie et le clergé détiennent la majorité des privilèges, tandis que la grande masse de la population vit dans la pauvreté, en particulier dans les campagnes, où l’accès à l’éducation est extrêmement limité, notamment pour les filles.</a:t>
            </a:r>
          </a:p>
          <a:p>
            <a:pPr marL="0" indent="0" algn="just">
              <a:buNone/>
            </a:pPr>
            <a:r>
              <a:rPr lang="fr-FR" sz="1200" dirty="0">
                <a:latin typeface="Source Sans 3" panose="020B0303030403020204" pitchFamily="34" charset="0"/>
              </a:rPr>
              <a:t>C’est dans ce contexte que se développent de nombreux conflits : en 1635, la France entre officiellement dans la guerre de Trente Ans, un conflit européen majeur qui affecte plusieurs régions du royaume, notamment par les passages de troupes, les famines et les épidémies.</a:t>
            </a:r>
          </a:p>
          <a:p>
            <a:pPr marL="0" indent="0" algn="just">
              <a:buNone/>
            </a:pPr>
            <a:r>
              <a:rPr lang="fr-FR" sz="1200" dirty="0">
                <a:latin typeface="Source Sans 3" panose="020B0303030403020204" pitchFamily="34" charset="0"/>
              </a:rPr>
              <a:t>En parallèle, le XVIIe siècle est traversé par un renouveau spirituel lié à la Réforme catholique. En France, ce mouvement prend la forme de l’École française de spiritualité, portée par des figures comme Pierre de Bérulle et le cercle de Madame Acarie. Elle met l’accent sur l’intériorité, le mystère de l’Incarnation, et l’union de la vie spirituelle et de l’action concrète.</a:t>
            </a:r>
          </a:p>
          <a:p>
            <a:pPr marL="0" indent="0" algn="just">
              <a:buNone/>
            </a:pPr>
            <a:r>
              <a:rPr lang="fr-FR" sz="1200" dirty="0">
                <a:latin typeface="Source Sans 3" panose="020B0303030403020204" pitchFamily="34" charset="0"/>
              </a:rPr>
              <a:t>C’est dans ce cadre qu’interviennent Vincent de Paul (1581–1660) et Louise de Marillac (1591–1660), figures majeures de la réforme spirituelle et sociale du siècle. Vincent de Paul commence par organiser des missions paroissiales et créer des œuvres charitables. En 1625, il fonde la Congrégation de la Mission (les Lazaristes), destinée à évangéliser les campagnes. Louise de Marillac, issue d’un milieu noble, se joint à son action et l’accompagne dans ses projets.</a:t>
            </a:r>
          </a:p>
          <a:p>
            <a:pPr marL="0" indent="0" algn="just">
              <a:buNone/>
            </a:pPr>
            <a:r>
              <a:rPr lang="fr-FR" sz="1200" dirty="0">
                <a:latin typeface="Source Sans 3" panose="020B0303030403020204" pitchFamily="34" charset="0"/>
              </a:rPr>
              <a:t>En 1633, ensemble, ils fondent la Compagnie des Filles de la Charité, une communauté de jeunes femmes vivant dans le monde et consacrées au service des pauvres, des malades et des enfants abandonnés. Cette fondation marque un tournant dans l’histoire de la charité : pour la première fois, des femmes non cloîtrées peuvent se consacrer à Dieu par le service des autres, selon une organisation souple mais structurée.</a:t>
            </a:r>
          </a:p>
          <a:p>
            <a:pPr marL="0" indent="0" algn="just">
              <a:buNone/>
            </a:pPr>
            <a:r>
              <a:rPr lang="fr-FR" sz="1200" dirty="0">
                <a:latin typeface="Source Sans 3" panose="020B0303030403020204" pitchFamily="34" charset="0"/>
              </a:rPr>
              <a:t>Marguerite Naseau est directement liée à cette dynamique. Issue d’un milieu rural modeste, elle apprend à lire seule, puis décide de se mettre au service des plus pauvres en rejoignant les premières initiatives de Vincent de Paul. Elle est reconnue comme la première Fille de la Charité, et son engagement illustre à la fois les défis et les possibilités d’une époque en transition.</a:t>
            </a:r>
          </a:p>
          <a:p>
            <a:pPr marL="0" indent="0" algn="just">
              <a:buNone/>
            </a:pPr>
            <a:r>
              <a:rPr lang="fr-FR" sz="1200" dirty="0">
                <a:latin typeface="Source Sans 3" panose="020B0303030403020204" pitchFamily="34" charset="0"/>
              </a:rPr>
              <a:t>La première moitié du XVIIe siècle apparaît donc comme une époque de contrastes : centralisation politique et fragilité sociale, conflits militaires et renouveau spirituel, pauvreté généralisée et élans de charité organisés. L’action de Vincent de Paul, de Louise de Marillac, et de figures comme Marguerite Naseau, s’inscrit pleinement dans cette époque riche, complexe, et profondément marquée par la question de la justice envers les plus vulnérables.</a:t>
            </a:r>
          </a:p>
        </p:txBody>
      </p:sp>
      <p:sp>
        <p:nvSpPr>
          <p:cNvPr id="10" name="Rectangle 9">
            <a:extLst>
              <a:ext uri="{FF2B5EF4-FFF2-40B4-BE49-F238E27FC236}">
                <a16:creationId xmlns:a16="http://schemas.microsoft.com/office/drawing/2014/main" id="{0147F05D-3D03-6E91-D2CA-70EFD6349441}"/>
              </a:ext>
            </a:extLst>
          </p:cNvPr>
          <p:cNvSpPr/>
          <p:nvPr/>
        </p:nvSpPr>
        <p:spPr>
          <a:xfrm>
            <a:off x="938849" y="-2"/>
            <a:ext cx="1584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dirty="0"/>
          </a:p>
        </p:txBody>
      </p:sp>
      <p:sp>
        <p:nvSpPr>
          <p:cNvPr id="12" name="ZoneTexte 11">
            <a:extLst>
              <a:ext uri="{FF2B5EF4-FFF2-40B4-BE49-F238E27FC236}">
                <a16:creationId xmlns:a16="http://schemas.microsoft.com/office/drawing/2014/main" id="{B4441164-3BA2-3080-1D3B-F35EBA9A0CD3}"/>
              </a:ext>
            </a:extLst>
          </p:cNvPr>
          <p:cNvSpPr txBox="1"/>
          <p:nvPr/>
        </p:nvSpPr>
        <p:spPr>
          <a:xfrm>
            <a:off x="1128714" y="1093690"/>
            <a:ext cx="9052349" cy="800219"/>
          </a:xfrm>
          <a:prstGeom prst="rect">
            <a:avLst/>
          </a:prstGeom>
          <a:noFill/>
        </p:spPr>
        <p:txBody>
          <a:bodyPr wrap="square" lIns="0" tIns="0" rIns="0" bIns="0" rtlCol="0">
            <a:spAutoFit/>
          </a:bodyPr>
          <a:lstStyle/>
          <a:p>
            <a:r>
              <a:rPr lang="fr-FR" sz="2800" b="1" dirty="0">
                <a:latin typeface="Source Serif 4 14pt" panose="02040603050405020204" pitchFamily="18" charset="0"/>
                <a:ea typeface="Source Serif 4 14pt" panose="02040603050405020204" pitchFamily="18" charset="0"/>
              </a:rPr>
              <a:t>Marguerite dans le Grand Siècle</a:t>
            </a:r>
          </a:p>
          <a:p>
            <a:r>
              <a:rPr lang="fr-FR" sz="2400" b="1" dirty="0">
                <a:solidFill>
                  <a:schemeClr val="tx1">
                    <a:lumMod val="50000"/>
                    <a:lumOff val="50000"/>
                  </a:schemeClr>
                </a:solidFill>
                <a:latin typeface="Source Serif 4 14pt" panose="02040603050405020204" pitchFamily="18" charset="0"/>
                <a:ea typeface="Source Serif 4 14pt" panose="02040603050405020204" pitchFamily="18" charset="0"/>
              </a:rPr>
              <a:t>Le contexte historique de l’époque de Marguerite Naseau</a:t>
            </a:r>
            <a:endParaRPr lang="fr-FR" sz="2400" b="1" dirty="0">
              <a:solidFill>
                <a:schemeClr val="tx1">
                  <a:lumMod val="50000"/>
                  <a:lumOff val="50000"/>
                </a:schemeClr>
              </a:solidFill>
            </a:endParaRPr>
          </a:p>
        </p:txBody>
      </p:sp>
      <p:sp>
        <p:nvSpPr>
          <p:cNvPr id="5" name="Espace réservé du numéro de diapositive 4">
            <a:extLst>
              <a:ext uri="{FF2B5EF4-FFF2-40B4-BE49-F238E27FC236}">
                <a16:creationId xmlns:a16="http://schemas.microsoft.com/office/drawing/2014/main" id="{404CD517-FDB8-E224-785A-34349C231102}"/>
              </a:ext>
            </a:extLst>
          </p:cNvPr>
          <p:cNvSpPr>
            <a:spLocks noGrp="1"/>
          </p:cNvSpPr>
          <p:nvPr>
            <p:ph type="sldNum" sz="quarter" idx="4"/>
          </p:nvPr>
        </p:nvSpPr>
        <p:spPr/>
        <p:txBody>
          <a:bodyPr/>
          <a:lstStyle/>
          <a:p>
            <a:fld id="{F7CA2D74-DE0C-FF4C-8CDD-245129106F34}" type="slidenum">
              <a:rPr lang="fr-FR" smtClean="0"/>
              <a:pPr/>
              <a:t>3</a:t>
            </a:fld>
            <a:endParaRPr lang="fr-FR"/>
          </a:p>
        </p:txBody>
      </p:sp>
    </p:spTree>
    <p:extLst>
      <p:ext uri="{BB962C8B-B14F-4D97-AF65-F5344CB8AC3E}">
        <p14:creationId xmlns:p14="http://schemas.microsoft.com/office/powerpoint/2010/main" val="100132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7457-C08E-4513-D2CC-CF01F6D3F5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92148F-CD1A-342D-9CF4-918078966C79}"/>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A. Une vocation naissante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39EC5D9A-A6B6-55ED-DE06-8848BA195DC6}"/>
              </a:ext>
            </a:extLst>
          </p:cNvPr>
          <p:cNvSpPr>
            <a:spLocks noGrp="1"/>
          </p:cNvSpPr>
          <p:nvPr>
            <p:ph idx="4294967295"/>
          </p:nvPr>
        </p:nvSpPr>
        <p:spPr>
          <a:xfrm>
            <a:off x="1046752" y="2204928"/>
            <a:ext cx="10903452" cy="4201461"/>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Dans le petit village de Suresnes, au pied du mont Valérien, le 6 juillet 1594, une naissance simple mais prometteuse marque la vie d'une famille paysanne. Marguerite </a:t>
            </a:r>
            <a:r>
              <a:rPr lang="fr-FR" sz="1200" dirty="0" err="1">
                <a:latin typeface="Source Sans 3" panose="020B0303030403020204" pitchFamily="34" charset="0"/>
              </a:rPr>
              <a:t>Nezot</a:t>
            </a:r>
            <a:r>
              <a:rPr lang="fr-FR" sz="1200" dirty="0">
                <a:latin typeface="Source Sans 3" panose="020B0303030403020204" pitchFamily="34" charset="0"/>
              </a:rPr>
              <a:t>*, fille de </a:t>
            </a:r>
            <a:r>
              <a:rPr lang="fr-FR" sz="1200" dirty="0" err="1">
                <a:latin typeface="Source Sans 3" panose="020B0303030403020204" pitchFamily="34" charset="0"/>
              </a:rPr>
              <a:t>Leufroy</a:t>
            </a:r>
            <a:r>
              <a:rPr lang="fr-FR" sz="1200" dirty="0">
                <a:latin typeface="Source Sans 3" panose="020B0303030403020204" pitchFamily="34" charset="0"/>
              </a:rPr>
              <a:t> </a:t>
            </a:r>
            <a:r>
              <a:rPr lang="fr-FR" sz="1200" dirty="0" err="1">
                <a:latin typeface="Source Sans 3" panose="020B0303030403020204" pitchFamily="34" charset="0"/>
              </a:rPr>
              <a:t>Nezot</a:t>
            </a:r>
            <a:r>
              <a:rPr lang="fr-FR" sz="1200" dirty="0">
                <a:latin typeface="Source Sans 3" panose="020B0303030403020204" pitchFamily="34" charset="0"/>
              </a:rPr>
              <a:t> et Denise Gloria, est baptisée le jour même à l'église Saint-</a:t>
            </a:r>
            <a:r>
              <a:rPr lang="fr-FR" sz="1200" dirty="0" err="1">
                <a:latin typeface="Source Sans 3" panose="020B0303030403020204" pitchFamily="34" charset="0"/>
              </a:rPr>
              <a:t>Leufroy</a:t>
            </a:r>
            <a:r>
              <a:rPr lang="fr-FR" sz="1200" dirty="0">
                <a:latin typeface="Source Sans 3" panose="020B0303030403020204" pitchFamily="34" charset="0"/>
              </a:rPr>
              <a:t>. À cette époque, Suresnes est un village d'environ 1 000 habitants, organisé autour de deux voies principales bordées de maisons paysannes et de quelques demeures seigneuriales.</a:t>
            </a:r>
          </a:p>
          <a:p>
            <a:pPr marL="0" indent="0" algn="just">
              <a:buNone/>
            </a:pPr>
            <a:r>
              <a:rPr lang="fr-FR" sz="1200" dirty="0">
                <a:latin typeface="Source Sans 3" panose="020B0303030403020204" pitchFamily="34" charset="0"/>
              </a:rPr>
              <a:t>Le mont Valérien, qui domine le village, est un lieu de spiritualité reconnu, où des ermites vivent en prière et attirent des pèlerins. L'église Saint-</a:t>
            </a:r>
            <a:r>
              <a:rPr lang="fr-FR" sz="1200" dirty="0" err="1">
                <a:latin typeface="Source Sans 3" panose="020B0303030403020204" pitchFamily="34" charset="0"/>
              </a:rPr>
              <a:t>Leufroy</a:t>
            </a:r>
            <a:r>
              <a:rPr lang="fr-FR" sz="1200" dirty="0">
                <a:latin typeface="Source Sans 3" panose="020B0303030403020204" pitchFamily="34" charset="0"/>
              </a:rPr>
              <a:t>, reconstruite après avoir été incendiée par les huguenots en 1590, reflète la foi vivante des habitants. Marguerite grandit dans une famille modeste mais pieuse, </a:t>
            </a:r>
            <a:r>
              <a:rPr lang="fr-CA" sz="1200" dirty="0">
                <a:latin typeface="Source Sans 3" panose="020B0303030403020204" pitchFamily="34" charset="0"/>
              </a:rPr>
              <a:t>typique des paysans de l'époque. Ses parents, propriétaires de quelques vaches et d'un petit lopin de terre, vivent du travail des champs et de la vente de produits laitiers.</a:t>
            </a:r>
          </a:p>
          <a:p>
            <a:pPr marL="0" indent="0" algn="just">
              <a:buNone/>
            </a:pPr>
            <a:r>
              <a:rPr lang="fr-FR" sz="1000" dirty="0">
                <a:latin typeface="Source Sans 3" panose="020B0303030403020204" pitchFamily="34" charset="0"/>
              </a:rPr>
              <a:t>*Bien que née sous le nom de </a:t>
            </a:r>
            <a:r>
              <a:rPr lang="fr-FR" sz="1000" dirty="0" err="1">
                <a:latin typeface="Source Sans 3" panose="020B0303030403020204" pitchFamily="34" charset="0"/>
              </a:rPr>
              <a:t>Nezot</a:t>
            </a:r>
            <a:r>
              <a:rPr lang="fr-FR" sz="1000" dirty="0">
                <a:latin typeface="Source Sans 3" panose="020B0303030403020204" pitchFamily="34" charset="0"/>
              </a:rPr>
              <a:t>, Marguerite fut très vite appelée Naseau — un nom sous lequel elle était déjà désignée par saint Vincent lui-même. La suite du texte vous en donnera l’explication. </a:t>
            </a:r>
          </a:p>
          <a:p>
            <a:pPr marL="0" indent="0" algn="just">
              <a:buNone/>
            </a:pPr>
            <a:r>
              <a:rPr lang="fr-FR" sz="1200" b="1" dirty="0">
                <a:latin typeface="Source Sans 3" panose="020B0303030403020204" pitchFamily="34" charset="0"/>
              </a:rPr>
              <a:t>Une éducation marquée par les responsabilités rurales</a:t>
            </a:r>
          </a:p>
          <a:p>
            <a:pPr marL="0" indent="0" algn="just">
              <a:buNone/>
            </a:pPr>
            <a:r>
              <a:rPr lang="fr-FR" sz="1200" dirty="0">
                <a:latin typeface="Source Sans 3" panose="020B0303030403020204" pitchFamily="34" charset="0"/>
              </a:rPr>
              <a:t>En tant qu'aînée de six enfants, Marguerite est rapidement impliquée dans les tâches familiales. Dès son plus jeune âge, elle conduit le troupeau familial au pré du Val d'Or, une vallée fertile traversée par des sources qui irriguent les champs. Entre le soin des vaches et la confection des fromages avec sa mère, Marguerite participe activement à la vie quotidienne. Les registres de baptême de Suresnes indiquent que ses frères et sœurs — Madeleine, François, Michèle, Denise et Pierre — grandissent sous sa responsabilité, la rendant encore plus mature pour son âge.</a:t>
            </a:r>
          </a:p>
          <a:p>
            <a:pPr marL="0" indent="0" algn="just">
              <a:buNone/>
            </a:pPr>
            <a:r>
              <a:rPr lang="fr-FR" sz="1200" b="1" dirty="0">
                <a:latin typeface="Source Sans 3" panose="020B0303030403020204" pitchFamily="34" charset="0"/>
              </a:rPr>
              <a:t>Le défi de l'éducation</a:t>
            </a:r>
          </a:p>
          <a:p>
            <a:pPr marL="0" indent="0" algn="just">
              <a:buNone/>
            </a:pPr>
            <a:r>
              <a:rPr lang="fr-FR" sz="1200" dirty="0">
                <a:latin typeface="Source Sans 3" panose="020B0303030403020204" pitchFamily="34" charset="0"/>
              </a:rPr>
              <a:t>Marguerite ne bénéficie pas des opportunités éducatives offertes aux garçons. Bien qu'une école soit rattachée à la paroisse, le curé et le vicaire enseignent principalement aux garçons. Les filles, quant à elles, sont limitées aux tâches domestiques et agricoles. Mais Marguerite refuse cet état de fait. Animée par une curiosité intellectuelle rare et une foi profonde, elle décide d'apprendre à lire par elle-même.</a:t>
            </a:r>
            <a:r>
              <a:rPr lang="fr-FR" dirty="0"/>
              <a:t> </a:t>
            </a:r>
            <a:r>
              <a:rPr lang="fr-FR" sz="1200" dirty="0">
                <a:latin typeface="Source Sans 3" panose="020B0303030403020204" pitchFamily="34" charset="0"/>
              </a:rPr>
              <a:t>C’est une jeune femme autodidacte.</a:t>
            </a:r>
          </a:p>
          <a:p>
            <a:pPr marL="0" indent="0" algn="just">
              <a:buNone/>
            </a:pPr>
            <a:r>
              <a:rPr lang="fr-FR" sz="1200" dirty="0">
                <a:latin typeface="Source Sans 3" panose="020B0303030403020204" pitchFamily="34" charset="0"/>
              </a:rPr>
              <a:t>Vincent de Paul, son premier biographe, raconte : « </a:t>
            </a:r>
            <a:r>
              <a:rPr lang="fr-FR" sz="1200" i="1" dirty="0">
                <a:solidFill>
                  <a:schemeClr val="bg1">
                    <a:lumMod val="50000"/>
                  </a:schemeClr>
                </a:solidFill>
                <a:latin typeface="Source Sans 3" panose="020B0303030403020204" pitchFamily="34" charset="0"/>
              </a:rPr>
              <a:t>Marguerite Naseau […] n'ait eu quasi d'autre maître ou maîtresse que Dieu. Ce n'était qu'une pauvre vachère sans instruction. Mue par une forte inspiration du ciel, elle eut la pensée d'instruire la jeunesse, acheta un alphabet, et, ne pouvant se rendre à l'école pour apprendre, elle allait prier M. le curé ou le vicaire de lui dire quelles lettres étaient les quatre premières. Une autre fois, elle interrogeait sur les quatre suivantes, et ainsi pour le reste. »</a:t>
            </a:r>
            <a:r>
              <a:rPr lang="fr-FR" sz="1200" b="1" i="1" dirty="0">
                <a:solidFill>
                  <a:schemeClr val="bg1">
                    <a:lumMod val="50000"/>
                  </a:schemeClr>
                </a:solidFill>
                <a:latin typeface="Source Sans 3 Bold" panose="020B0303030403020204" pitchFamily="34" charset="0"/>
              </a:rPr>
              <a:t> </a:t>
            </a:r>
            <a:r>
              <a:rPr lang="fr-FR" sz="1200" dirty="0">
                <a:solidFill>
                  <a:schemeClr val="bg1">
                    <a:lumMod val="50000"/>
                  </a:schemeClr>
                </a:solidFill>
                <a:latin typeface="Source Sans 3" panose="020B0303030403020204" pitchFamily="34" charset="0"/>
              </a:rPr>
              <a:t>(Coste IX, 77)</a:t>
            </a:r>
          </a:p>
          <a:p>
            <a:pPr marL="0" indent="0" algn="just">
              <a:buNone/>
            </a:pPr>
            <a:r>
              <a:rPr lang="fr-FR" sz="1200" dirty="0">
                <a:latin typeface="Source Sans 3" panose="020B0303030403020204" pitchFamily="34" charset="0"/>
              </a:rPr>
              <a:t>Sa méthode d'apprentissage est rudimentaire mais efficace. Elle interroge les passants, répète les mots et s'exerce en surveillant son troupeau. Avec patience et persévérance, elle apprend à déchiffrer les lettres, puis les syllabes, avant de lire des mots entiers.</a:t>
            </a:r>
          </a:p>
        </p:txBody>
      </p:sp>
      <p:sp>
        <p:nvSpPr>
          <p:cNvPr id="4" name="ZoneTexte 3">
            <a:extLst>
              <a:ext uri="{FF2B5EF4-FFF2-40B4-BE49-F238E27FC236}">
                <a16:creationId xmlns:a16="http://schemas.microsoft.com/office/drawing/2014/main" id="{1F43F96A-B765-837D-C223-A3348289ECC1}"/>
              </a:ext>
            </a:extLst>
          </p:cNvPr>
          <p:cNvSpPr txBox="1"/>
          <p:nvPr/>
        </p:nvSpPr>
        <p:spPr>
          <a:xfrm>
            <a:off x="1128713" y="1093689"/>
            <a:ext cx="9052349" cy="800219"/>
          </a:xfrm>
          <a:prstGeom prst="rect">
            <a:avLst/>
          </a:prstGeom>
          <a:noFill/>
        </p:spPr>
        <p:txBody>
          <a:bodyPr wrap="square" lIns="0" tIns="0" rIns="0" bIns="0" rtlCol="0">
            <a:spAutoFit/>
          </a:bodyPr>
          <a:lstStyle/>
          <a:p>
            <a:r>
              <a:rPr lang="fr-FR" sz="2800" b="1" dirty="0">
                <a:solidFill>
                  <a:schemeClr val="accent1"/>
                </a:solidFill>
                <a:latin typeface="Source Serif 4 14pt" panose="02040603050405020204" pitchFamily="18" charset="0"/>
                <a:ea typeface="Source Serif 4 14pt" panose="02040603050405020204" pitchFamily="18" charset="0"/>
              </a:rPr>
              <a:t>1594-1610</a:t>
            </a:r>
          </a:p>
          <a:p>
            <a:r>
              <a:rPr lang="fr-FR" sz="2400" b="1" dirty="0">
                <a:solidFill>
                  <a:schemeClr val="accent1"/>
                </a:solidFill>
                <a:latin typeface="Source Serif 4 14pt" panose="02040603050405020204" pitchFamily="18" charset="0"/>
                <a:ea typeface="Source Serif 4 14pt" panose="02040603050405020204" pitchFamily="18" charset="0"/>
              </a:rPr>
              <a:t>Une enfance paysanne et pieuse à Suresnes</a:t>
            </a:r>
            <a:endParaRPr lang="fr-FR" sz="2400" b="1" dirty="0">
              <a:solidFill>
                <a:schemeClr val="accent1"/>
              </a:solidFill>
            </a:endParaRPr>
          </a:p>
        </p:txBody>
      </p:sp>
      <p:sp>
        <p:nvSpPr>
          <p:cNvPr id="10" name="Rectangle 9">
            <a:extLst>
              <a:ext uri="{FF2B5EF4-FFF2-40B4-BE49-F238E27FC236}">
                <a16:creationId xmlns:a16="http://schemas.microsoft.com/office/drawing/2014/main" id="{7CB5D051-D179-E042-0F2B-4E336DFB66BA}"/>
              </a:ext>
            </a:extLst>
          </p:cNvPr>
          <p:cNvSpPr/>
          <p:nvPr/>
        </p:nvSpPr>
        <p:spPr>
          <a:xfrm>
            <a:off x="938849" y="0"/>
            <a:ext cx="2376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5" name="Ellipse 4">
            <a:extLst>
              <a:ext uri="{FF2B5EF4-FFF2-40B4-BE49-F238E27FC236}">
                <a16:creationId xmlns:a16="http://schemas.microsoft.com/office/drawing/2014/main" id="{9577DBDC-2F3C-DDCC-3068-A9639299CEE3}"/>
              </a:ext>
            </a:extLst>
          </p:cNvPr>
          <p:cNvSpPr/>
          <p:nvPr/>
        </p:nvSpPr>
        <p:spPr>
          <a:xfrm>
            <a:off x="11231946" y="1093688"/>
            <a:ext cx="800219" cy="80021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a:t>
            </a:r>
          </a:p>
        </p:txBody>
      </p:sp>
      <p:sp>
        <p:nvSpPr>
          <p:cNvPr id="7" name="Espace réservé du numéro de diapositive 6">
            <a:extLst>
              <a:ext uri="{FF2B5EF4-FFF2-40B4-BE49-F238E27FC236}">
                <a16:creationId xmlns:a16="http://schemas.microsoft.com/office/drawing/2014/main" id="{A68140A0-79DC-0A29-A288-118298E47D37}"/>
              </a:ext>
            </a:extLst>
          </p:cNvPr>
          <p:cNvSpPr>
            <a:spLocks noGrp="1"/>
          </p:cNvSpPr>
          <p:nvPr>
            <p:ph type="sldNum" sz="quarter" idx="4"/>
          </p:nvPr>
        </p:nvSpPr>
        <p:spPr/>
        <p:txBody>
          <a:bodyPr/>
          <a:lstStyle/>
          <a:p>
            <a:fld id="{F7CA2D74-DE0C-FF4C-8CDD-245129106F34}" type="slidenum">
              <a:rPr lang="fr-FR" smtClean="0"/>
              <a:pPr/>
              <a:t>4</a:t>
            </a:fld>
            <a:endParaRPr lang="fr-FR"/>
          </a:p>
        </p:txBody>
      </p:sp>
    </p:spTree>
    <p:extLst>
      <p:ext uri="{BB962C8B-B14F-4D97-AF65-F5344CB8AC3E}">
        <p14:creationId xmlns:p14="http://schemas.microsoft.com/office/powerpoint/2010/main" val="36981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7457-C08E-4513-D2CC-CF01F6D3F5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92148F-CD1A-342D-9CF4-918078966C79}"/>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A. Une vocation naissante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39EC5D9A-A6B6-55ED-DE06-8848BA195DC6}"/>
              </a:ext>
            </a:extLst>
          </p:cNvPr>
          <p:cNvSpPr>
            <a:spLocks noGrp="1"/>
          </p:cNvSpPr>
          <p:nvPr>
            <p:ph idx="4294967295"/>
          </p:nvPr>
        </p:nvSpPr>
        <p:spPr>
          <a:xfrm>
            <a:off x="1128713" y="2408659"/>
            <a:ext cx="10903452" cy="3428888"/>
          </a:xfrm>
          <a:prstGeom prst="rect">
            <a:avLst/>
          </a:prstGeom>
        </p:spPr>
        <p:txBody>
          <a:bodyPr lIns="0" tIns="0" rIns="0" bIns="0" numCol="3" spcCol="252000"/>
          <a:lstStyle/>
          <a:p>
            <a:pPr marL="0" indent="0" algn="just">
              <a:buNone/>
            </a:pPr>
            <a:r>
              <a:rPr lang="fr-FR" sz="1200" b="1" dirty="0">
                <a:latin typeface="Source Sans 3" panose="020B0303030403020204" pitchFamily="34" charset="0"/>
              </a:rPr>
              <a:t>La naissance d'une vocation</a:t>
            </a:r>
          </a:p>
          <a:p>
            <a:pPr marL="0" indent="0" algn="just">
              <a:buNone/>
            </a:pPr>
            <a:r>
              <a:rPr lang="fr-FR" sz="1200" dirty="0">
                <a:latin typeface="Source Sans 3" panose="020B0303030403020204" pitchFamily="34" charset="0"/>
              </a:rPr>
              <a:t>Une fois qu'elle sait lire, Marguerite commence à enseigner à d'autres jeunes filles de son village. </a:t>
            </a:r>
            <a:r>
              <a:rPr lang="fr-CA" sz="1200" dirty="0">
                <a:latin typeface="Source Sans 3" panose="020B0303030403020204" pitchFamily="34" charset="0"/>
              </a:rPr>
              <a:t>Vincent de Paul rapporte : </a:t>
            </a:r>
            <a:r>
              <a:rPr lang="fr-CA" sz="1200" i="1" dirty="0">
                <a:solidFill>
                  <a:schemeClr val="bg1">
                    <a:lumMod val="50000"/>
                  </a:schemeClr>
                </a:solidFill>
                <a:latin typeface="Source Sans 3" panose="020B0303030403020204" pitchFamily="34" charset="0"/>
              </a:rPr>
              <a:t>« Elle apprit à lire, puis elle instruisit d’autres filles de son village » </a:t>
            </a:r>
            <a:r>
              <a:rPr lang="fr-CA" sz="1200" dirty="0">
                <a:latin typeface="Source Sans 3" panose="020B0303030403020204" pitchFamily="34" charset="0"/>
              </a:rPr>
              <a:t>(Coste IX,77).</a:t>
            </a:r>
            <a:r>
              <a:rPr lang="fr-FR" sz="1200" dirty="0">
                <a:latin typeface="Source Sans 3" panose="020B0303030403020204" pitchFamily="34" charset="0"/>
              </a:rPr>
              <a:t> Ses premiers élèves sont touchés par son énergie et sa dévotion. Mais son initiative n'est pas sans opposition. Certains villageois se moquent de ses efforts, soulignant qu'une vachère n'a pas besoin de savoir lire. </a:t>
            </a:r>
            <a:r>
              <a:rPr lang="fr-FR" sz="1200" i="1" dirty="0">
                <a:solidFill>
                  <a:schemeClr val="bg1">
                    <a:lumMod val="50000"/>
                  </a:schemeClr>
                </a:solidFill>
                <a:latin typeface="Source Sans 3" panose="020B0303030403020204" pitchFamily="34" charset="0"/>
              </a:rPr>
              <a:t>« Plus les villageois se moquaient d'elle et la calomniaient, plus son zèle devenait ardent »</a:t>
            </a:r>
            <a:r>
              <a:rPr lang="fr-FR" sz="1200" dirty="0">
                <a:latin typeface="Source Sans 3" panose="020B0303030403020204" pitchFamily="34" charset="0"/>
              </a:rPr>
              <a:t>, souligne encore Vincent de Paul. (Coste IX, 78).</a:t>
            </a:r>
          </a:p>
          <a:p>
            <a:pPr marL="0" indent="0" algn="just">
              <a:buNone/>
            </a:pPr>
            <a:r>
              <a:rPr lang="fr-FR" sz="1200" dirty="0">
                <a:latin typeface="Source Sans 3" panose="020B0303030403020204" pitchFamily="34" charset="0"/>
              </a:rPr>
              <a:t>En apprenant à lire, Marguerite ne cherche pas à briller, mais à servir. Elle perçoit l'ignorance comme un obstacle à la foi et à l'éducation religieuse. </a:t>
            </a:r>
            <a:r>
              <a:rPr lang="fr-FR" sz="1200" i="1" dirty="0">
                <a:solidFill>
                  <a:schemeClr val="bg1">
                    <a:lumMod val="50000"/>
                  </a:schemeClr>
                </a:solidFill>
                <a:latin typeface="Source Sans 3" panose="020B0303030403020204" pitchFamily="34" charset="0"/>
              </a:rPr>
              <a:t>« Elle avait un si grand détachement qu'elle donnait tout ce qu'elle avait, prenant même sur ses nécessités »</a:t>
            </a:r>
            <a:r>
              <a:rPr lang="fr-FR" sz="1200" dirty="0">
                <a:latin typeface="Source Sans 3" panose="020B0303030403020204" pitchFamily="34" charset="0"/>
              </a:rPr>
              <a:t>, écrit Vincent de Paul (Coste IX, 78).</a:t>
            </a:r>
          </a:p>
          <a:p>
            <a:pPr marL="0" indent="0" algn="just">
              <a:buNone/>
            </a:pPr>
            <a:r>
              <a:rPr lang="fr-FR" sz="1200" b="1" dirty="0">
                <a:latin typeface="Source Sans 3" panose="020B0303030403020204" pitchFamily="34" charset="0"/>
              </a:rPr>
              <a:t>Une aspiration qui dépasse le quotidien</a:t>
            </a:r>
          </a:p>
          <a:p>
            <a:pPr marL="0" indent="0" algn="just">
              <a:buNone/>
            </a:pPr>
            <a:r>
              <a:rPr lang="fr-FR" sz="1200" dirty="0">
                <a:latin typeface="Source Sans 3" panose="020B0303030403020204" pitchFamily="34" charset="0"/>
              </a:rPr>
              <a:t>Au fil des ans, Marguerite ressent un appel intérieur, et un désir profond grandit en elle, la poussant à dépasser le cadre de sa vie paysanne. Elle se sent appelée à un engagement plus grand. La foi qui anime son cœur et le savoir qu'elle s'est efforcée d’acquérir la poussent à aller plus loin dans son dévouement. Elle ressent que son chemin la mènera au-delà des frontières de son village. Au seuil de sa jeunesse adulte, Marguerite se retrouve à une croisée des chemins. L'éducation des filles, qu'elle a commencé avec ferveur, et son désir de servir les pauvres vont bientôt prendre une tout autre dimension. C'est alors qu'elle fait un choix qui marquera un tournant dans sa vie.</a:t>
            </a:r>
          </a:p>
        </p:txBody>
      </p:sp>
      <p:sp>
        <p:nvSpPr>
          <p:cNvPr id="4" name="ZoneTexte 3">
            <a:extLst>
              <a:ext uri="{FF2B5EF4-FFF2-40B4-BE49-F238E27FC236}">
                <a16:creationId xmlns:a16="http://schemas.microsoft.com/office/drawing/2014/main" id="{1F43F96A-B765-837D-C223-A3348289ECC1}"/>
              </a:ext>
            </a:extLst>
          </p:cNvPr>
          <p:cNvSpPr txBox="1"/>
          <p:nvPr/>
        </p:nvSpPr>
        <p:spPr>
          <a:xfrm>
            <a:off x="1128713" y="1093689"/>
            <a:ext cx="9052349" cy="800219"/>
          </a:xfrm>
          <a:prstGeom prst="rect">
            <a:avLst/>
          </a:prstGeom>
          <a:noFill/>
        </p:spPr>
        <p:txBody>
          <a:bodyPr wrap="square" lIns="0" tIns="0" rIns="0" bIns="0" rtlCol="0">
            <a:spAutoFit/>
          </a:bodyPr>
          <a:lstStyle/>
          <a:p>
            <a:r>
              <a:rPr lang="fr-FR" sz="2800" b="1" dirty="0">
                <a:solidFill>
                  <a:schemeClr val="accent1"/>
                </a:solidFill>
                <a:latin typeface="Source Serif 4 14pt" panose="02040603050405020204" pitchFamily="18" charset="0"/>
                <a:ea typeface="Source Serif 4 14pt" panose="02040603050405020204" pitchFamily="18" charset="0"/>
              </a:rPr>
              <a:t>1594-1610</a:t>
            </a:r>
          </a:p>
          <a:p>
            <a:r>
              <a:rPr lang="fr-FR" sz="2400" b="1" dirty="0">
                <a:solidFill>
                  <a:schemeClr val="accent1"/>
                </a:solidFill>
                <a:latin typeface="Source Serif 4 14pt" panose="02040603050405020204" pitchFamily="18" charset="0"/>
                <a:ea typeface="Source Serif 4 14pt" panose="02040603050405020204" pitchFamily="18" charset="0"/>
              </a:rPr>
              <a:t>Une enfance paysanne et pieuse à Suresnes</a:t>
            </a:r>
            <a:endParaRPr lang="fr-FR" sz="2400" b="1" dirty="0">
              <a:solidFill>
                <a:schemeClr val="accent1"/>
              </a:solidFill>
            </a:endParaRPr>
          </a:p>
        </p:txBody>
      </p:sp>
      <p:sp>
        <p:nvSpPr>
          <p:cNvPr id="5" name="Ellipse 4">
            <a:extLst>
              <a:ext uri="{FF2B5EF4-FFF2-40B4-BE49-F238E27FC236}">
                <a16:creationId xmlns:a16="http://schemas.microsoft.com/office/drawing/2014/main" id="{9577DBDC-2F3C-DDCC-3068-A9639299CEE3}"/>
              </a:ext>
            </a:extLst>
          </p:cNvPr>
          <p:cNvSpPr/>
          <p:nvPr/>
        </p:nvSpPr>
        <p:spPr>
          <a:xfrm>
            <a:off x="11231946" y="1093688"/>
            <a:ext cx="800219" cy="80021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1</a:t>
            </a:r>
          </a:p>
        </p:txBody>
      </p:sp>
      <p:sp>
        <p:nvSpPr>
          <p:cNvPr id="7" name="Espace réservé du numéro de diapositive 6">
            <a:extLst>
              <a:ext uri="{FF2B5EF4-FFF2-40B4-BE49-F238E27FC236}">
                <a16:creationId xmlns:a16="http://schemas.microsoft.com/office/drawing/2014/main" id="{A68140A0-79DC-0A29-A288-118298E47D37}"/>
              </a:ext>
            </a:extLst>
          </p:cNvPr>
          <p:cNvSpPr>
            <a:spLocks noGrp="1"/>
          </p:cNvSpPr>
          <p:nvPr>
            <p:ph type="sldNum" sz="quarter" idx="4"/>
          </p:nvPr>
        </p:nvSpPr>
        <p:spPr/>
        <p:txBody>
          <a:bodyPr/>
          <a:lstStyle/>
          <a:p>
            <a:fld id="{F7CA2D74-DE0C-FF4C-8CDD-245129106F34}" type="slidenum">
              <a:rPr lang="fr-FR" smtClean="0"/>
              <a:pPr/>
              <a:t>5</a:t>
            </a:fld>
            <a:endParaRPr lang="fr-FR"/>
          </a:p>
        </p:txBody>
      </p:sp>
      <p:sp>
        <p:nvSpPr>
          <p:cNvPr id="6" name="Rectangle 5">
            <a:extLst>
              <a:ext uri="{FF2B5EF4-FFF2-40B4-BE49-F238E27FC236}">
                <a16:creationId xmlns:a16="http://schemas.microsoft.com/office/drawing/2014/main" id="{4DC2D5F8-2223-CC4F-2DE4-D6D82050503C}"/>
              </a:ext>
            </a:extLst>
          </p:cNvPr>
          <p:cNvSpPr/>
          <p:nvPr/>
        </p:nvSpPr>
        <p:spPr>
          <a:xfrm>
            <a:off x="938849" y="0"/>
            <a:ext cx="2376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Tree>
    <p:extLst>
      <p:ext uri="{BB962C8B-B14F-4D97-AF65-F5344CB8AC3E}">
        <p14:creationId xmlns:p14="http://schemas.microsoft.com/office/powerpoint/2010/main" val="111986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7D1E2-06DD-1246-4850-11B192F860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9A07CF-FCCA-FE3B-FDE4-31F68A0AAB10}"/>
              </a:ext>
            </a:extLst>
          </p:cNvPr>
          <p:cNvSpPr>
            <a:spLocks noGrp="1"/>
          </p:cNvSpPr>
          <p:nvPr>
            <p:ph type="title" idx="4294967295"/>
          </p:nvPr>
        </p:nvSpPr>
        <p:spPr>
          <a:xfrm>
            <a:off x="1135662" y="430578"/>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A. Une vocation naissante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4" name="ZoneTexte 3">
            <a:extLst>
              <a:ext uri="{FF2B5EF4-FFF2-40B4-BE49-F238E27FC236}">
                <a16:creationId xmlns:a16="http://schemas.microsoft.com/office/drawing/2014/main" id="{E9B5380B-88AA-18F0-6AFD-8A09D3831CE4}"/>
              </a:ext>
            </a:extLst>
          </p:cNvPr>
          <p:cNvSpPr txBox="1"/>
          <p:nvPr/>
        </p:nvSpPr>
        <p:spPr>
          <a:xfrm>
            <a:off x="1128713" y="1093688"/>
            <a:ext cx="8283662" cy="800219"/>
          </a:xfrm>
          <a:prstGeom prst="rect">
            <a:avLst/>
          </a:prstGeom>
          <a:noFill/>
        </p:spPr>
        <p:txBody>
          <a:bodyPr wrap="square" lIns="0" tIns="0" rIns="0" bIns="0" rtlCol="0">
            <a:spAutoFit/>
          </a:bodyPr>
          <a:lstStyle/>
          <a:p>
            <a:r>
              <a:rPr lang="fr-FR" sz="2800" b="1" dirty="0">
                <a:solidFill>
                  <a:schemeClr val="accent5"/>
                </a:solidFill>
                <a:latin typeface="Source Serif 4 14pt" panose="02040603050405020204" pitchFamily="18" charset="0"/>
                <a:ea typeface="Source Serif 4 14pt" panose="02040603050405020204" pitchFamily="18" charset="0"/>
              </a:rPr>
              <a:t>1610-1628</a:t>
            </a:r>
          </a:p>
          <a:p>
            <a:r>
              <a:rPr lang="fr-FR" sz="2400" b="1" dirty="0">
                <a:solidFill>
                  <a:schemeClr val="accent5"/>
                </a:solidFill>
                <a:latin typeface="Source Serif 4 14pt" panose="02040603050405020204" pitchFamily="18" charset="0"/>
                <a:ea typeface="Source Serif 4 14pt" panose="02040603050405020204" pitchFamily="18" charset="0"/>
              </a:rPr>
              <a:t>Une décision audacieuse</a:t>
            </a:r>
            <a:endParaRPr lang="fr-FR" sz="2400" b="1" dirty="0">
              <a:solidFill>
                <a:schemeClr val="accent5"/>
              </a:solidFill>
            </a:endParaRPr>
          </a:p>
        </p:txBody>
      </p:sp>
      <p:sp>
        <p:nvSpPr>
          <p:cNvPr id="10" name="Rectangle 9">
            <a:extLst>
              <a:ext uri="{FF2B5EF4-FFF2-40B4-BE49-F238E27FC236}">
                <a16:creationId xmlns:a16="http://schemas.microsoft.com/office/drawing/2014/main" id="{5EC42209-AFCB-9A4B-2ADB-C0DFFB3CFC79}"/>
              </a:ext>
            </a:extLst>
          </p:cNvPr>
          <p:cNvSpPr/>
          <p:nvPr/>
        </p:nvSpPr>
        <p:spPr>
          <a:xfrm>
            <a:off x="938849" y="0"/>
            <a:ext cx="3168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12" name="Espace réservé du contenu 2">
            <a:extLst>
              <a:ext uri="{FF2B5EF4-FFF2-40B4-BE49-F238E27FC236}">
                <a16:creationId xmlns:a16="http://schemas.microsoft.com/office/drawing/2014/main" id="{693B818F-79A1-BFC0-C9B4-8B68246BA347}"/>
              </a:ext>
            </a:extLst>
          </p:cNvPr>
          <p:cNvSpPr>
            <a:spLocks noGrp="1"/>
          </p:cNvSpPr>
          <p:nvPr>
            <p:ph idx="4294967295"/>
          </p:nvPr>
        </p:nvSpPr>
        <p:spPr>
          <a:xfrm>
            <a:off x="1128713" y="2408656"/>
            <a:ext cx="10903452" cy="4348083"/>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Dans le silence des champs de Suresnes, Marguerite </a:t>
            </a:r>
            <a:r>
              <a:rPr lang="fr-FR" sz="1200" dirty="0" err="1">
                <a:latin typeface="Source Sans 3" panose="020B0303030403020204" pitchFamily="34" charset="0"/>
              </a:rPr>
              <a:t>Nezot</a:t>
            </a:r>
            <a:r>
              <a:rPr lang="fr-FR" sz="1200" dirty="0">
                <a:latin typeface="Source Sans 3" panose="020B0303030403020204" pitchFamily="34" charset="0"/>
              </a:rPr>
              <a:t>, à peine sortie de l'adolescence, continue de suivre un chemin singulier. À 16 ans, elle s’est forgé une réputation dans son village par son travail à la ferme, mais aussi par son engagement dans l’éducation des filles. Cependant, Marguerite a compris que sa vocation va au-delà des frontières de son environnement rural. Ce désir, ressenti comme une inspiration divine, est confronté aux attentes de sa famille et aux normes sociales de l'époque. Une jeune femme de sa condition, ancrée dans les responsabilités familiales et agricoles, n'est pas censée aspirer à autre chose qu'une vie modeste et discrète.</a:t>
            </a:r>
          </a:p>
          <a:p>
            <a:pPr marL="0" indent="0" algn="just">
              <a:buNone/>
            </a:pPr>
            <a:r>
              <a:rPr lang="fr-FR" sz="1200" b="1" dirty="0">
                <a:latin typeface="Source Sans 3" panose="020B0303030403020204" pitchFamily="34" charset="0"/>
              </a:rPr>
              <a:t>Le chemin vers l'indépendance</a:t>
            </a:r>
          </a:p>
          <a:p>
            <a:pPr marL="0" indent="0" algn="just">
              <a:buNone/>
            </a:pPr>
            <a:r>
              <a:rPr lang="fr-FR" sz="1200" dirty="0">
                <a:latin typeface="Source Sans 3" panose="020B0303030403020204" pitchFamily="34" charset="0"/>
              </a:rPr>
              <a:t>Les années 1610-1620 marquent une période de bouleversements en France. Les guerres de religion ont laissé des cicatrices profondes, et le pays tente de se reconstruire. À Suresnes, comme dans de nombreux villages, la pauvreté reste omniprésente. Marguerite, en observant les enfants analphabètes autour d'elle, est convaincue que l'éducation peut être un outil de transformation. Elle commence à voyager dans les villages voisins, notamment à Villepreux et Saint-Cloud. Avec quelques alphabets rudimentaires et des catéchismes sous le bras, elle enseigne aux filles des fermiers et des journaliers. Cette initiative est inédite pour une jeune femme issue d'un milieu paysan. Vincent de Paul rapporte : </a:t>
            </a:r>
            <a:r>
              <a:rPr lang="fr-FR" sz="1200" i="1" dirty="0">
                <a:solidFill>
                  <a:schemeClr val="bg1">
                    <a:lumMod val="50000"/>
                  </a:schemeClr>
                </a:solidFill>
                <a:latin typeface="Source Sans 3" panose="020B0303030403020204" pitchFamily="34" charset="0"/>
              </a:rPr>
              <a:t>« Et alors elle résolut de s'en aller de village en village, pour enseigner la jeunesse, avec deux ou trois autres filles, qu'elle avait formées. L'une se rendait en un village, et l'autre en un autre. » </a:t>
            </a:r>
            <a:r>
              <a:rPr lang="fr-FR" sz="1200" dirty="0">
                <a:latin typeface="Source Sans 3" panose="020B0303030403020204" pitchFamily="34" charset="0"/>
              </a:rPr>
              <a:t>(Coste IX, 78)</a:t>
            </a:r>
          </a:p>
          <a:p>
            <a:pPr marL="0" indent="0" algn="just">
              <a:buNone/>
            </a:pPr>
            <a:r>
              <a:rPr lang="fr-FR" sz="1200" b="1" dirty="0">
                <a:latin typeface="Source Sans 3" panose="020B0303030403020204" pitchFamily="34" charset="0"/>
              </a:rPr>
              <a:t>Une mission itinérante</a:t>
            </a:r>
          </a:p>
          <a:p>
            <a:pPr marL="0" indent="0" algn="just">
              <a:buNone/>
            </a:pPr>
            <a:r>
              <a:rPr lang="fr-FR" sz="1200" dirty="0">
                <a:latin typeface="Source Sans 3" panose="020B0303030403020204" pitchFamily="34" charset="0"/>
              </a:rPr>
              <a:t>Marguerite n'a ni argent, ni ressources matérielles. Elle entreprend ses voyages à pied, dormant parfois dans des granges ou des maisons modestes, et se nourrit grâce à la générosité des villageois. </a:t>
            </a:r>
            <a:r>
              <a:rPr lang="fr-FR" sz="1200" i="1" dirty="0">
                <a:solidFill>
                  <a:schemeClr val="bg1">
                    <a:lumMod val="50000"/>
                  </a:schemeClr>
                </a:solidFill>
                <a:latin typeface="Source Sans 3" panose="020B0303030403020204" pitchFamily="34" charset="0"/>
              </a:rPr>
              <a:t>« Chose remarquable, elle entreprit cela sans argent et sans autre provision que la Providence divine »</a:t>
            </a:r>
            <a:r>
              <a:rPr lang="fr-FR" sz="1200" dirty="0">
                <a:latin typeface="Source Sans 3" panose="020B0303030403020204" pitchFamily="34" charset="0"/>
              </a:rPr>
              <a:t>, écrit Vincent de Paul (Coste IX, 78). </a:t>
            </a:r>
          </a:p>
          <a:p>
            <a:pPr marL="0" indent="0" algn="just">
              <a:buNone/>
            </a:pPr>
            <a:r>
              <a:rPr lang="fr-FR" sz="1200" dirty="0">
                <a:latin typeface="Source Sans 3" panose="020B0303030403020204" pitchFamily="34" charset="0"/>
              </a:rPr>
              <a:t>Malgré les privations, elle persiste. À Villepreux, un bourg à environ 30 kilomètres de Paris, elle constitue une petite école improvisée dans une maison prêtée par une famille locale. Là, elle enseigne aux enfants à lire et à écrire, tout en leur transmettant les bases du catéchisme. Les habitants, d'abord sceptiques, sont rapidement conquis par sa douceur et son enthousiasme.</a:t>
            </a:r>
          </a:p>
          <a:p>
            <a:pPr marL="0" indent="0" algn="just">
              <a:buNone/>
            </a:pPr>
            <a:r>
              <a:rPr lang="fr-FR" sz="1200" b="1" dirty="0">
                <a:latin typeface="Source Sans 3" panose="020B0303030403020204" pitchFamily="34" charset="0"/>
              </a:rPr>
              <a:t>Une foi à l'épreuve des critiques</a:t>
            </a:r>
          </a:p>
          <a:p>
            <a:pPr marL="0" indent="0" algn="just">
              <a:buNone/>
            </a:pPr>
            <a:r>
              <a:rPr lang="fr-FR" sz="1200" dirty="0">
                <a:latin typeface="Source Sans 3" panose="020B0303030403020204" pitchFamily="34" charset="0"/>
              </a:rPr>
              <a:t>Marguerite doit aussi faire face aux moqueries et aux critiques. Certains voient en elle une femme obstinée qui ne respecte pas sa place dans la société. D'autres la jugent prétentieuse, estimant qu'une simple vachère ne peut pas prétendre enseigner. Mais Marguerite ne se laisse pas détourner de son chemin. Elle s'appuie sur sa foi et sur une conviction inébranlable : Dieu l'a appelée à cette mission.</a:t>
            </a:r>
            <a:r>
              <a:rPr lang="fr-FR" sz="1200" dirty="0">
                <a:highlight>
                  <a:srgbClr val="FFFF00"/>
                </a:highlight>
                <a:latin typeface="Source Sans 3" panose="020B0303030403020204" pitchFamily="34" charset="0"/>
              </a:rPr>
              <a:t> </a:t>
            </a:r>
          </a:p>
          <a:p>
            <a:pPr marL="0" indent="0" algn="just">
              <a:buNone/>
            </a:pPr>
            <a:r>
              <a:rPr lang="fr-FR" sz="1200" dirty="0">
                <a:latin typeface="Source Sans 3" panose="020B0303030403020204" pitchFamily="34" charset="0"/>
              </a:rPr>
              <a:t>Marguerite partage aussi son savoir avec d'autres jeunes femmes qu'elle forme pour l'aider dans sa mission. Ces premières entreprises deviennent des relais essentiels pour élargir son œuvre éducative. Ensemble, elles se déplacent de village en village, semant les graines du savoir et de la foi.</a:t>
            </a:r>
          </a:p>
        </p:txBody>
      </p:sp>
      <p:sp>
        <p:nvSpPr>
          <p:cNvPr id="6" name="Espace réservé du numéro de diapositive 5">
            <a:extLst>
              <a:ext uri="{FF2B5EF4-FFF2-40B4-BE49-F238E27FC236}">
                <a16:creationId xmlns:a16="http://schemas.microsoft.com/office/drawing/2014/main" id="{51E52730-26D2-3B9A-2C5F-F2D2875DF8CD}"/>
              </a:ext>
            </a:extLst>
          </p:cNvPr>
          <p:cNvSpPr>
            <a:spLocks noGrp="1"/>
          </p:cNvSpPr>
          <p:nvPr>
            <p:ph type="sldNum" sz="quarter" idx="4"/>
          </p:nvPr>
        </p:nvSpPr>
        <p:spPr/>
        <p:txBody>
          <a:bodyPr/>
          <a:lstStyle/>
          <a:p>
            <a:fld id="{F7CA2D74-DE0C-FF4C-8CDD-245129106F34}" type="slidenum">
              <a:rPr lang="fr-FR" smtClean="0"/>
              <a:pPr/>
              <a:t>6</a:t>
            </a:fld>
            <a:endParaRPr lang="fr-FR"/>
          </a:p>
        </p:txBody>
      </p:sp>
      <p:sp>
        <p:nvSpPr>
          <p:cNvPr id="7" name="ZoneTexte 6">
            <a:extLst>
              <a:ext uri="{FF2B5EF4-FFF2-40B4-BE49-F238E27FC236}">
                <a16:creationId xmlns:a16="http://schemas.microsoft.com/office/drawing/2014/main" id="{0A61F343-2B1B-1890-A230-DDED4D88A021}"/>
              </a:ext>
            </a:extLst>
          </p:cNvPr>
          <p:cNvSpPr txBox="1"/>
          <p:nvPr/>
        </p:nvSpPr>
        <p:spPr>
          <a:xfrm>
            <a:off x="10437538" y="1093688"/>
            <a:ext cx="1594623" cy="800219"/>
          </a:xfrm>
          <a:prstGeom prst="rect">
            <a:avLst/>
          </a:prstGeom>
          <a:solidFill>
            <a:schemeClr val="accent1"/>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16 ans</a:t>
            </a:r>
          </a:p>
        </p:txBody>
      </p:sp>
      <p:sp>
        <p:nvSpPr>
          <p:cNvPr id="8" name="Ellipse 7">
            <a:extLst>
              <a:ext uri="{FF2B5EF4-FFF2-40B4-BE49-F238E27FC236}">
                <a16:creationId xmlns:a16="http://schemas.microsoft.com/office/drawing/2014/main" id="{5564197F-9D5A-1993-8FD2-D2376EDA2C0E}"/>
              </a:ext>
            </a:extLst>
          </p:cNvPr>
          <p:cNvSpPr/>
          <p:nvPr/>
        </p:nvSpPr>
        <p:spPr>
          <a:xfrm>
            <a:off x="9524847" y="1093688"/>
            <a:ext cx="800219" cy="80021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2</a:t>
            </a:r>
          </a:p>
        </p:txBody>
      </p:sp>
      <p:sp>
        <p:nvSpPr>
          <p:cNvPr id="14" name="Rectangle 13">
            <a:extLst>
              <a:ext uri="{FF2B5EF4-FFF2-40B4-BE49-F238E27FC236}">
                <a16:creationId xmlns:a16="http://schemas.microsoft.com/office/drawing/2014/main" id="{AAE78592-075C-C2BA-7EBD-22D6AD770D7A}"/>
              </a:ext>
            </a:extLst>
          </p:cNvPr>
          <p:cNvSpPr/>
          <p:nvPr/>
        </p:nvSpPr>
        <p:spPr>
          <a:xfrm>
            <a:off x="12032163" y="1093689"/>
            <a:ext cx="207462" cy="800219"/>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09887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7D1E2-06DD-1246-4850-11B192F860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9A07CF-FCCA-FE3B-FDE4-31F68A0AAB10}"/>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A. Une vocation naissante</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4" name="ZoneTexte 3">
            <a:extLst>
              <a:ext uri="{FF2B5EF4-FFF2-40B4-BE49-F238E27FC236}">
                <a16:creationId xmlns:a16="http://schemas.microsoft.com/office/drawing/2014/main" id="{E9B5380B-88AA-18F0-6AFD-8A09D3831CE4}"/>
              </a:ext>
            </a:extLst>
          </p:cNvPr>
          <p:cNvSpPr txBox="1"/>
          <p:nvPr/>
        </p:nvSpPr>
        <p:spPr>
          <a:xfrm>
            <a:off x="1128714" y="1093689"/>
            <a:ext cx="8283662" cy="800219"/>
          </a:xfrm>
          <a:prstGeom prst="rect">
            <a:avLst/>
          </a:prstGeom>
          <a:noFill/>
        </p:spPr>
        <p:txBody>
          <a:bodyPr wrap="square" lIns="0" tIns="0" rIns="0" bIns="0" rtlCol="0">
            <a:spAutoFit/>
          </a:bodyPr>
          <a:lstStyle/>
          <a:p>
            <a:r>
              <a:rPr lang="fr-FR" sz="2800" b="1" dirty="0">
                <a:solidFill>
                  <a:schemeClr val="accent5"/>
                </a:solidFill>
                <a:latin typeface="Source Serif 4 14pt" panose="02040603050405020204" pitchFamily="18" charset="0"/>
                <a:ea typeface="Source Serif 4 14pt" panose="02040603050405020204" pitchFamily="18" charset="0"/>
              </a:rPr>
              <a:t>1610-1628</a:t>
            </a:r>
          </a:p>
          <a:p>
            <a:r>
              <a:rPr lang="fr-FR" sz="2400" b="1" dirty="0">
                <a:solidFill>
                  <a:schemeClr val="accent5"/>
                </a:solidFill>
                <a:latin typeface="Source Serif 4 14pt" panose="02040603050405020204" pitchFamily="18" charset="0"/>
                <a:ea typeface="Source Serif 4 14pt" panose="02040603050405020204" pitchFamily="18" charset="0"/>
              </a:rPr>
              <a:t>Une décision audacieuse</a:t>
            </a:r>
            <a:endParaRPr lang="fr-FR" sz="2400" b="1" dirty="0">
              <a:solidFill>
                <a:schemeClr val="accent5"/>
              </a:solidFill>
            </a:endParaRPr>
          </a:p>
        </p:txBody>
      </p:sp>
      <p:sp>
        <p:nvSpPr>
          <p:cNvPr id="11" name="ZoneTexte 10">
            <a:extLst>
              <a:ext uri="{FF2B5EF4-FFF2-40B4-BE49-F238E27FC236}">
                <a16:creationId xmlns:a16="http://schemas.microsoft.com/office/drawing/2014/main" id="{CED59179-EC55-F0A4-A8E2-EA68211FD954}"/>
              </a:ext>
            </a:extLst>
          </p:cNvPr>
          <p:cNvSpPr txBox="1"/>
          <p:nvPr/>
        </p:nvSpPr>
        <p:spPr>
          <a:xfrm>
            <a:off x="10437538" y="1093688"/>
            <a:ext cx="1594623" cy="800219"/>
          </a:xfrm>
          <a:prstGeom prst="rect">
            <a:avLst/>
          </a:prstGeom>
          <a:solidFill>
            <a:schemeClr val="accent1"/>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16 ans</a:t>
            </a:r>
          </a:p>
        </p:txBody>
      </p:sp>
      <p:sp>
        <p:nvSpPr>
          <p:cNvPr id="12" name="Espace réservé du contenu 2">
            <a:extLst>
              <a:ext uri="{FF2B5EF4-FFF2-40B4-BE49-F238E27FC236}">
                <a16:creationId xmlns:a16="http://schemas.microsoft.com/office/drawing/2014/main" id="{693B818F-79A1-BFC0-C9B4-8B68246BA347}"/>
              </a:ext>
            </a:extLst>
          </p:cNvPr>
          <p:cNvSpPr>
            <a:spLocks noGrp="1"/>
          </p:cNvSpPr>
          <p:nvPr>
            <p:ph idx="4294967295"/>
          </p:nvPr>
        </p:nvSpPr>
        <p:spPr>
          <a:xfrm>
            <a:off x="1128713" y="2408656"/>
            <a:ext cx="10903452" cy="4348083"/>
          </a:xfrm>
          <a:prstGeom prst="rect">
            <a:avLst/>
          </a:prstGeom>
        </p:spPr>
        <p:txBody>
          <a:bodyPr lIns="0" tIns="0" rIns="0" bIns="0" numCol="3" spcCol="252000"/>
          <a:lstStyle/>
          <a:p>
            <a:pPr marL="0" indent="0" algn="just">
              <a:buNone/>
            </a:pPr>
            <a:r>
              <a:rPr lang="fr-FR" sz="1200" b="1" dirty="0">
                <a:latin typeface="Source Sans 3" panose="020B0303030403020204" pitchFamily="34" charset="0"/>
              </a:rPr>
              <a:t>Une rencontre avec la Providence</a:t>
            </a:r>
          </a:p>
          <a:p>
            <a:pPr marL="0" indent="0" algn="just">
              <a:buNone/>
            </a:pPr>
            <a:r>
              <a:rPr lang="fr-FR" sz="1200" dirty="0">
                <a:latin typeface="Source Sans 3" panose="020B0303030403020204" pitchFamily="34" charset="0"/>
              </a:rPr>
              <a:t>En 1624, Marguerite a environ 30 ans. Ses efforts commencent à porter des fruits. Elle est reconnue dans les environs pour son courage et son dévouement. C'est au cours de cette période qu'elle entend parler des missions prêchées par un certain Vincent de Paul dans les villages voisins. Intriguée, elle décide de se rendre à une de ces prédications, espérant y trouver des conseils pour approfondir sa vocation.</a:t>
            </a:r>
          </a:p>
          <a:p>
            <a:pPr marL="0" indent="0" algn="just">
              <a:buNone/>
            </a:pPr>
            <a:r>
              <a:rPr lang="fr-FR" sz="1200" dirty="0">
                <a:latin typeface="Source Sans 3" panose="020B0303030403020204" pitchFamily="34" charset="0"/>
              </a:rPr>
              <a:t>La rencontre avec Vincent de Paul n'a pas encore lieu, mais une intuition se forme dans son cœur : sa mission éducative, bien que noble, n'est peut-être qu'une étape sur un chemin plus grand. Marguerite commence à percevoir que Dieu l'appelle peut-être à un service encore plus exigeant.</a:t>
            </a:r>
          </a:p>
          <a:p>
            <a:pPr marL="0" indent="0" algn="just">
              <a:buNone/>
            </a:pPr>
            <a:r>
              <a:rPr lang="fr-FR" sz="1200" b="1" dirty="0">
                <a:latin typeface="Source Sans 3" panose="020B0303030403020204" pitchFamily="34" charset="0"/>
              </a:rPr>
              <a:t>Une décision qui change tout</a:t>
            </a:r>
          </a:p>
          <a:p>
            <a:pPr marL="0" indent="0" algn="just">
              <a:buNone/>
            </a:pPr>
            <a:r>
              <a:rPr lang="fr-FR" sz="1200" dirty="0">
                <a:latin typeface="Source Sans 3" panose="020B0303030403020204" pitchFamily="34" charset="0"/>
              </a:rPr>
              <a:t>À l'aube de l'année 1628, Marguerite est à un tournant. Elle a prouvé sa capacité à dépasser les limites imposées par sa condition sociale. Elle a affronté la solitude des routes, les privations et les critiques, tout en restant fidèle à son appel. Mais son cœur lui murmure que le temps est venu de faire un pas décisif.</a:t>
            </a:r>
          </a:p>
          <a:p>
            <a:pPr marL="0" indent="0" algn="just">
              <a:buNone/>
            </a:pPr>
            <a:r>
              <a:rPr lang="fr-FR" sz="1200" dirty="0">
                <a:latin typeface="Source Sans 3" panose="020B0303030403020204" pitchFamily="34" charset="0"/>
              </a:rPr>
              <a:t>Elle se prépare à quitter ses terres natales pour rejoindre un horizon encore inconnu, où l'attendent de nouveaux défis. Le chemin de Marguerite se dessine et une rencontre déterminante avec Vincent de Paul se prépare.</a:t>
            </a:r>
          </a:p>
        </p:txBody>
      </p:sp>
      <p:sp>
        <p:nvSpPr>
          <p:cNvPr id="3" name="Ellipse 2">
            <a:extLst>
              <a:ext uri="{FF2B5EF4-FFF2-40B4-BE49-F238E27FC236}">
                <a16:creationId xmlns:a16="http://schemas.microsoft.com/office/drawing/2014/main" id="{A84386AC-36FD-6147-4323-1D2498044CAE}"/>
              </a:ext>
            </a:extLst>
          </p:cNvPr>
          <p:cNvSpPr/>
          <p:nvPr/>
        </p:nvSpPr>
        <p:spPr>
          <a:xfrm>
            <a:off x="9524847" y="1093688"/>
            <a:ext cx="800219" cy="80021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2</a:t>
            </a:r>
          </a:p>
        </p:txBody>
      </p:sp>
      <p:sp>
        <p:nvSpPr>
          <p:cNvPr id="6" name="Espace réservé du numéro de diapositive 5">
            <a:extLst>
              <a:ext uri="{FF2B5EF4-FFF2-40B4-BE49-F238E27FC236}">
                <a16:creationId xmlns:a16="http://schemas.microsoft.com/office/drawing/2014/main" id="{51E52730-26D2-3B9A-2C5F-F2D2875DF8CD}"/>
              </a:ext>
            </a:extLst>
          </p:cNvPr>
          <p:cNvSpPr>
            <a:spLocks noGrp="1"/>
          </p:cNvSpPr>
          <p:nvPr>
            <p:ph type="sldNum" sz="quarter" idx="4"/>
          </p:nvPr>
        </p:nvSpPr>
        <p:spPr/>
        <p:txBody>
          <a:bodyPr/>
          <a:lstStyle/>
          <a:p>
            <a:fld id="{F7CA2D74-DE0C-FF4C-8CDD-245129106F34}" type="slidenum">
              <a:rPr lang="fr-FR" smtClean="0"/>
              <a:pPr/>
              <a:t>7</a:t>
            </a:fld>
            <a:endParaRPr lang="fr-FR"/>
          </a:p>
        </p:txBody>
      </p:sp>
      <p:sp>
        <p:nvSpPr>
          <p:cNvPr id="5" name="Rectangle 4">
            <a:extLst>
              <a:ext uri="{FF2B5EF4-FFF2-40B4-BE49-F238E27FC236}">
                <a16:creationId xmlns:a16="http://schemas.microsoft.com/office/drawing/2014/main" id="{3D86CCF4-D5D1-3320-671E-381C0DDF6176}"/>
              </a:ext>
            </a:extLst>
          </p:cNvPr>
          <p:cNvSpPr/>
          <p:nvPr/>
        </p:nvSpPr>
        <p:spPr>
          <a:xfrm>
            <a:off x="12032163" y="1093689"/>
            <a:ext cx="207462" cy="800219"/>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ectangle 6">
            <a:extLst>
              <a:ext uri="{FF2B5EF4-FFF2-40B4-BE49-F238E27FC236}">
                <a16:creationId xmlns:a16="http://schemas.microsoft.com/office/drawing/2014/main" id="{23807D48-C624-6E50-1E00-50B08B6CA303}"/>
              </a:ext>
            </a:extLst>
          </p:cNvPr>
          <p:cNvSpPr/>
          <p:nvPr/>
        </p:nvSpPr>
        <p:spPr>
          <a:xfrm>
            <a:off x="938849" y="0"/>
            <a:ext cx="3168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Tree>
    <p:extLst>
      <p:ext uri="{BB962C8B-B14F-4D97-AF65-F5344CB8AC3E}">
        <p14:creationId xmlns:p14="http://schemas.microsoft.com/office/powerpoint/2010/main" val="68511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DCBC-EC03-3725-E3FC-8CACCAB20D9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4A494E-F20E-11E9-13C0-62A8F4AB83AD}"/>
              </a:ext>
            </a:extLst>
          </p:cNvPr>
          <p:cNvSpPr>
            <a:spLocks noGrp="1"/>
          </p:cNvSpPr>
          <p:nvPr>
            <p:ph type="title" idx="4294967295"/>
          </p:nvPr>
        </p:nvSpPr>
        <p:spPr>
          <a:xfrm>
            <a:off x="1128714" y="442573"/>
            <a:ext cx="9052349" cy="391967"/>
          </a:xfrm>
          <a:prstGeom prst="rect">
            <a:avLst/>
          </a:prstGeom>
        </p:spPr>
        <p:txBody>
          <a:bodyPr lIns="0" tIns="0" rIns="0" bIns="0"/>
          <a:lstStyle/>
          <a:p>
            <a:r>
              <a:rPr lang="fr-FR" sz="1400" b="0" dirty="0">
                <a:solidFill>
                  <a:schemeClr val="accent3"/>
                </a:solidFill>
                <a:latin typeface="Source Serif 4 14pt" panose="02040603050405020204" pitchFamily="18" charset="0"/>
                <a:ea typeface="Source Serif 4 14pt" panose="02040603050405020204" pitchFamily="18" charset="0"/>
              </a:rPr>
              <a:t>II. Les principales étapes de la vie de Marguerite Naseau</a:t>
            </a:r>
            <a:br>
              <a:rPr lang="fr-FR" sz="1400" b="0" dirty="0">
                <a:solidFill>
                  <a:schemeClr val="accent3"/>
                </a:solidFill>
                <a:latin typeface="Source Serif 4 14pt" panose="02040603050405020204" pitchFamily="18" charset="0"/>
                <a:ea typeface="Source Serif 4 14pt" panose="02040603050405020204" pitchFamily="18" charset="0"/>
              </a:rPr>
            </a:br>
            <a:r>
              <a:rPr lang="fr-FR" sz="1400" dirty="0">
                <a:solidFill>
                  <a:schemeClr val="accent3"/>
                </a:solidFill>
                <a:latin typeface="Source Serif 4 14pt" panose="02040603050405020204" pitchFamily="18" charset="0"/>
                <a:ea typeface="Source Serif 4 14pt" panose="02040603050405020204" pitchFamily="18" charset="0"/>
              </a:rPr>
              <a:t>B. La rencontre avec les fondateurs</a:t>
            </a:r>
            <a:endParaRPr lang="fr-FR" sz="2400" dirty="0">
              <a:solidFill>
                <a:schemeClr val="accent3"/>
              </a:solidFill>
              <a:latin typeface="Source Serif 4 14pt" panose="02040603050405020204" pitchFamily="18" charset="0"/>
              <a:ea typeface="Source Serif 4 14pt" panose="02040603050405020204" pitchFamily="18" charset="0"/>
            </a:endParaRPr>
          </a:p>
        </p:txBody>
      </p:sp>
      <p:sp>
        <p:nvSpPr>
          <p:cNvPr id="3" name="Espace réservé du contenu 2">
            <a:extLst>
              <a:ext uri="{FF2B5EF4-FFF2-40B4-BE49-F238E27FC236}">
                <a16:creationId xmlns:a16="http://schemas.microsoft.com/office/drawing/2014/main" id="{A75D13FB-8CB9-53FF-246D-0FFFA71FFFB6}"/>
              </a:ext>
            </a:extLst>
          </p:cNvPr>
          <p:cNvSpPr>
            <a:spLocks noGrp="1"/>
          </p:cNvSpPr>
          <p:nvPr>
            <p:ph idx="4294967295"/>
          </p:nvPr>
        </p:nvSpPr>
        <p:spPr>
          <a:xfrm>
            <a:off x="1128714" y="2687421"/>
            <a:ext cx="10903452" cy="4138681"/>
          </a:xfrm>
          <a:prstGeom prst="rect">
            <a:avLst/>
          </a:prstGeom>
        </p:spPr>
        <p:txBody>
          <a:bodyPr lIns="0" tIns="0" rIns="0" bIns="0" numCol="3" spcCol="252000"/>
          <a:lstStyle/>
          <a:p>
            <a:pPr marL="0" indent="0" algn="just">
              <a:buNone/>
            </a:pPr>
            <a:r>
              <a:rPr lang="fr-FR" sz="1200" dirty="0">
                <a:latin typeface="Source Sans 3" panose="020B0303030403020204" pitchFamily="34" charset="0"/>
              </a:rPr>
              <a:t>Après des années de service dans les villages autour de Suresnes et de Paris, Marguerite Naseau entre dans une nouvelle phase de sa vie. Cette période, marquée par sa rencontre avec Vincent de Paul et Louise de Marillac, va donner un sens nouveau à sa mission et l'inscrire dans une œuvre plus grande que tout ce qu'elle avait imaginé.</a:t>
            </a:r>
          </a:p>
          <a:p>
            <a:pPr marL="0" indent="0" algn="just">
              <a:buNone/>
            </a:pPr>
            <a:r>
              <a:rPr lang="fr-FR" sz="1200" b="1" dirty="0">
                <a:latin typeface="Source Sans 3" panose="020B0303030403020204" pitchFamily="34" charset="0"/>
              </a:rPr>
              <a:t>Une femme remarquée pour son zèle  à Villepreux                                  </a:t>
            </a:r>
          </a:p>
          <a:p>
            <a:pPr marL="0" indent="0" algn="just">
              <a:buNone/>
            </a:pPr>
            <a:r>
              <a:rPr lang="fr-FR" sz="1200" dirty="0">
                <a:latin typeface="Source Sans 3" panose="020B0303030403020204" pitchFamily="34" charset="0"/>
              </a:rPr>
              <a:t>Depuis près de deux décennies, Marguerite sillonne les routes de sa région apportant aux jeunes filles les rudiments de la lecture et du catéchisme. Son engagement commence à être connu au-delà des paroisses qu’elle visite. Les curés et les fidèles admirent cette femme qui, sans éducation formelle ni ressources matérielles, enseigne avec une ferveur indéfectible. Vincent de Paul en entend parler à travers les petites écoles que Marguerite a mises en place dans les Charités de plusieurs paroisses autour de Paris. Il organise alors des missions pour former des prêtres et venir en aide aux plus pauvres, s'intéresse à ces femmes engagées dans le service des nécessiteux. Il apprend que Marguerite est une de ces figures de la charité, infatigable et humble. </a:t>
            </a:r>
          </a:p>
          <a:p>
            <a:pPr marL="0" indent="0" algn="just">
              <a:buNone/>
            </a:pPr>
            <a:r>
              <a:rPr lang="fr-FR" sz="1200" dirty="0">
                <a:latin typeface="Source Sans 3" panose="020B0303030403020204" pitchFamily="34" charset="0"/>
              </a:rPr>
              <a:t>Entre 1626 et 1627, lors d’un séjour à Villepreux, où il rend visite à la Charité paroissiale qu’il a fondée en 1618, Vincent de Paul passe plusieurs jours au village. La famille de Gondi, qui y possède une maison de campagne, l’y accueille. C’est là que Marguerite, profondément touchée par les paroles de ce prêtre animé d’un grand feu intérieur, décide d’aller à sa rencontre. </a:t>
            </a:r>
          </a:p>
          <a:p>
            <a:pPr marL="0" indent="0" algn="just">
              <a:buNone/>
            </a:pPr>
            <a:r>
              <a:rPr lang="fr-FR" sz="1200" dirty="0">
                <a:latin typeface="Source Sans 3" panose="020B0303030403020204" pitchFamily="34" charset="0"/>
              </a:rPr>
              <a:t>Dans ses écrits, il relate avec admiration : </a:t>
            </a:r>
            <a:r>
              <a:rPr lang="fr-FR" sz="1200" i="1" dirty="0">
                <a:solidFill>
                  <a:schemeClr val="bg1">
                    <a:lumMod val="50000"/>
                  </a:schemeClr>
                </a:solidFill>
                <a:latin typeface="Source Sans 3" panose="020B0303030403020204" pitchFamily="34" charset="0"/>
              </a:rPr>
              <a:t>« La première qui a fait fonction est une bonne fille des champs, qui gardait les vaches et avait appris à lire d’elle-même. Voilà comme cela s’est fait, sans que personne en eût dessein. » </a:t>
            </a:r>
            <a:r>
              <a:rPr lang="fr-FR" sz="1200" dirty="0">
                <a:latin typeface="Source Sans 3" panose="020B0303030403020204" pitchFamily="34" charset="0"/>
              </a:rPr>
              <a:t>(Coste IX</a:t>
            </a:r>
            <a:r>
              <a:rPr lang="fr-FR" sz="1200">
                <a:latin typeface="Source Sans 3" panose="020B0303030403020204" pitchFamily="34" charset="0"/>
              </a:rPr>
              <a:t>, 455 et 456).</a:t>
            </a:r>
            <a:endParaRPr lang="fr-FR" sz="1200" b="1" dirty="0">
              <a:latin typeface="Source Sans 3" panose="020B0303030403020204" pitchFamily="34" charset="0"/>
            </a:endParaRPr>
          </a:p>
          <a:p>
            <a:pPr marL="0" indent="0" algn="just">
              <a:buNone/>
            </a:pPr>
            <a:r>
              <a:rPr lang="fr-FR" sz="1200" b="1" dirty="0">
                <a:latin typeface="Source Sans 3" panose="020B0303030403020204" pitchFamily="34" charset="0"/>
              </a:rPr>
              <a:t>Un premier contact à Saint-Cloud, un deuxième à Paris</a:t>
            </a:r>
          </a:p>
          <a:p>
            <a:pPr marL="0" indent="0" algn="just">
              <a:buNone/>
            </a:pPr>
            <a:r>
              <a:rPr lang="fr-FR" sz="1200" dirty="0">
                <a:latin typeface="Source Sans 3" panose="020B0303030403020204" pitchFamily="34" charset="0"/>
              </a:rPr>
              <a:t>C'est probablement en 1629, à Saint-Cloud, que Marguerite croise pour la première fois Louise de Marillac, une femme noble engagée aux côtés de Vincent de Paul dans l'organisation des Charités. Lors d'une visite à la Charité de Saint-Cloud, Louise rencontre Marguerite en personne et découvre une femme à la foi ardente, animée d'un profond désir de servir Dieu à travers les pauvres. Louise, qui cherche alors à structurer et organiser le service des pauvres, voit en Marguerite une alliée providentielle, capable d'inspirer et d'attirer d'autres jeunes filles dans cette mission.</a:t>
            </a:r>
          </a:p>
          <a:p>
            <a:pPr marL="0" indent="0" algn="just">
              <a:buNone/>
            </a:pPr>
            <a:r>
              <a:rPr lang="fr-FR" sz="1200" dirty="0">
                <a:latin typeface="Source Sans 3" panose="020B0303030403020204" pitchFamily="34" charset="0"/>
              </a:rPr>
              <a:t>Lorsque Marguerite vient à Paris rencontrer Vincent de Paul, il lui demande son nom et comprend « Naseau », et non « </a:t>
            </a:r>
            <a:r>
              <a:rPr lang="fr-FR" sz="1200" dirty="0" err="1">
                <a:latin typeface="Source Sans 3" panose="020B0303030403020204" pitchFamily="34" charset="0"/>
              </a:rPr>
              <a:t>Nezot</a:t>
            </a:r>
            <a:r>
              <a:rPr lang="fr-FR" sz="1200" dirty="0">
                <a:latin typeface="Source Sans 3" panose="020B0303030403020204" pitchFamily="34" charset="0"/>
              </a:rPr>
              <a:t> », à cause de son accent.</a:t>
            </a:r>
          </a:p>
          <a:p>
            <a:pPr marL="0" indent="0" algn="just">
              <a:buNone/>
            </a:pPr>
            <a:r>
              <a:rPr lang="fr-FR" sz="1200" dirty="0">
                <a:latin typeface="Source Sans 3" panose="020B0303030403020204" pitchFamily="34" charset="0"/>
              </a:rPr>
              <a:t>Dès ce premier échange, le lien de Marguerite aux œuvres de Vincent et de Louise se renforce. Monsieur Vincent veille à ce que Louise l’accompagne. Alors qu’il est à Villepreux, accueilli dans la maison de campagne des Gondi, il lui écrit le 19 février 1630 pour s’enquérir de Marguerite : </a:t>
            </a:r>
            <a:r>
              <a:rPr lang="fr-FR" sz="1200" i="1" dirty="0">
                <a:solidFill>
                  <a:schemeClr val="bg1">
                    <a:lumMod val="50000"/>
                  </a:schemeClr>
                </a:solidFill>
                <a:latin typeface="Source Sans 3" panose="020B0303030403020204" pitchFamily="34" charset="0"/>
              </a:rPr>
              <a:t>« Je vous supplie, mademoiselle, de me faire la charité que je vous demande… me dire si cette bonne fille de Suresnes, qui vous a déjà visitée et qui s’adonne à l’instruction des petites filles, est allée vous voir, comme elle me l’avait promis dimanche dernier, lorsqu’elle était ici » </a:t>
            </a:r>
            <a:r>
              <a:rPr lang="fr-FR" sz="1200" dirty="0">
                <a:latin typeface="Source Sans 3" panose="020B0303030403020204" pitchFamily="34" charset="0"/>
              </a:rPr>
              <a:t>(Coste I, 76).</a:t>
            </a:r>
          </a:p>
          <a:p>
            <a:pPr marL="0" indent="0" algn="just">
              <a:buNone/>
            </a:pPr>
            <a:endParaRPr lang="fr-FR" sz="1200" dirty="0">
              <a:latin typeface="Source Sans 3" panose="020B0303030403020204" pitchFamily="34" charset="0"/>
            </a:endParaRPr>
          </a:p>
        </p:txBody>
      </p:sp>
      <p:sp>
        <p:nvSpPr>
          <p:cNvPr id="10" name="Rectangle 9">
            <a:extLst>
              <a:ext uri="{FF2B5EF4-FFF2-40B4-BE49-F238E27FC236}">
                <a16:creationId xmlns:a16="http://schemas.microsoft.com/office/drawing/2014/main" id="{71A5378D-6614-D32A-9E48-98B303E2C83E}"/>
              </a:ext>
            </a:extLst>
          </p:cNvPr>
          <p:cNvSpPr/>
          <p:nvPr/>
        </p:nvSpPr>
        <p:spPr>
          <a:xfrm>
            <a:off x="938849" y="-2"/>
            <a:ext cx="3960000" cy="183425"/>
          </a:xfrm>
          <a:prstGeom prst="rect">
            <a:avLst/>
          </a:prstGeom>
          <a:solidFill>
            <a:schemeClr val="accent2"/>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844"/>
          </a:p>
        </p:txBody>
      </p:sp>
      <p:sp>
        <p:nvSpPr>
          <p:cNvPr id="7" name="Espace réservé du numéro de diapositive 6">
            <a:extLst>
              <a:ext uri="{FF2B5EF4-FFF2-40B4-BE49-F238E27FC236}">
                <a16:creationId xmlns:a16="http://schemas.microsoft.com/office/drawing/2014/main" id="{38F01210-D597-9606-6DFD-BB322A31F5CA}"/>
              </a:ext>
            </a:extLst>
          </p:cNvPr>
          <p:cNvSpPr>
            <a:spLocks noGrp="1"/>
          </p:cNvSpPr>
          <p:nvPr>
            <p:ph type="sldNum" sz="quarter" idx="4"/>
          </p:nvPr>
        </p:nvSpPr>
        <p:spPr/>
        <p:txBody>
          <a:bodyPr/>
          <a:lstStyle/>
          <a:p>
            <a:fld id="{F7CA2D74-DE0C-FF4C-8CDD-245129106F34}" type="slidenum">
              <a:rPr lang="fr-FR" smtClean="0"/>
              <a:pPr/>
              <a:t>8</a:t>
            </a:fld>
            <a:endParaRPr lang="fr-FR"/>
          </a:p>
        </p:txBody>
      </p:sp>
      <p:sp>
        <p:nvSpPr>
          <p:cNvPr id="13" name="ZoneTexte 12">
            <a:extLst>
              <a:ext uri="{FF2B5EF4-FFF2-40B4-BE49-F238E27FC236}">
                <a16:creationId xmlns:a16="http://schemas.microsoft.com/office/drawing/2014/main" id="{C8360BB2-7B0A-B8B0-685F-ACFFAA68B33F}"/>
              </a:ext>
            </a:extLst>
          </p:cNvPr>
          <p:cNvSpPr txBox="1"/>
          <p:nvPr/>
        </p:nvSpPr>
        <p:spPr>
          <a:xfrm>
            <a:off x="10437538" y="1093688"/>
            <a:ext cx="1594623" cy="800219"/>
          </a:xfrm>
          <a:prstGeom prst="rect">
            <a:avLst/>
          </a:prstGeom>
          <a:solidFill>
            <a:schemeClr val="accent4"/>
          </a:solidFill>
        </p:spPr>
        <p:txBody>
          <a:bodyPr wrap="square" lIns="0" tIns="0" rIns="0" bIns="0" rtlCol="0" anchor="ctr" anchorCtr="0">
            <a:noAutofit/>
          </a:bodyPr>
          <a:lstStyle/>
          <a:p>
            <a:pPr algn="ctr">
              <a:lnSpc>
                <a:spcPts val="2400"/>
              </a:lnSpc>
            </a:pPr>
            <a:r>
              <a:rPr lang="fr-FR" sz="1400" dirty="0">
                <a:solidFill>
                  <a:schemeClr val="bg1"/>
                </a:solidFill>
                <a:latin typeface="Source Serif 4 14pt" panose="02040603050405020204" pitchFamily="18" charset="0"/>
                <a:ea typeface="Source Serif 4 14pt" panose="02040603050405020204" pitchFamily="18" charset="0"/>
              </a:rPr>
              <a:t>Marguerite a</a:t>
            </a:r>
          </a:p>
          <a:p>
            <a:pPr algn="ctr">
              <a:lnSpc>
                <a:spcPts val="2400"/>
              </a:lnSpc>
            </a:pPr>
            <a:r>
              <a:rPr lang="fr-FR" sz="2800" b="1" dirty="0">
                <a:solidFill>
                  <a:schemeClr val="bg1"/>
                </a:solidFill>
                <a:latin typeface="Source Serif 4 14pt" panose="02040603050405020204" pitchFamily="18" charset="0"/>
                <a:ea typeface="Source Serif 4 14pt" panose="02040603050405020204" pitchFamily="18" charset="0"/>
              </a:rPr>
              <a:t>35 ans</a:t>
            </a:r>
          </a:p>
        </p:txBody>
      </p:sp>
      <p:sp>
        <p:nvSpPr>
          <p:cNvPr id="14" name="Ellipse 13">
            <a:extLst>
              <a:ext uri="{FF2B5EF4-FFF2-40B4-BE49-F238E27FC236}">
                <a16:creationId xmlns:a16="http://schemas.microsoft.com/office/drawing/2014/main" id="{3F8FB15C-DE88-7294-71C6-C3EFCB20B744}"/>
              </a:ext>
            </a:extLst>
          </p:cNvPr>
          <p:cNvSpPr/>
          <p:nvPr/>
        </p:nvSpPr>
        <p:spPr>
          <a:xfrm>
            <a:off x="9524847" y="1093688"/>
            <a:ext cx="800219" cy="80021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46800" rtlCol="0" anchor="ctr"/>
          <a:lstStyle/>
          <a:p>
            <a:pPr algn="ctr">
              <a:lnSpc>
                <a:spcPts val="2200"/>
              </a:lnSpc>
            </a:pPr>
            <a:r>
              <a:rPr lang="fr-FR" sz="900" dirty="0">
                <a:latin typeface="Source Sans 3" panose="020B0303030403020204" pitchFamily="34" charset="0"/>
              </a:rPr>
              <a:t>Épisode</a:t>
            </a:r>
          </a:p>
          <a:p>
            <a:pPr algn="ctr">
              <a:lnSpc>
                <a:spcPts val="2200"/>
              </a:lnSpc>
            </a:pPr>
            <a:r>
              <a:rPr lang="fr-FR" sz="2400" b="1" dirty="0">
                <a:latin typeface="Source Sans 3" panose="020B0303030403020204" pitchFamily="34" charset="0"/>
              </a:rPr>
              <a:t>3</a:t>
            </a:r>
          </a:p>
        </p:txBody>
      </p:sp>
      <p:sp>
        <p:nvSpPr>
          <p:cNvPr id="15" name="ZoneTexte 14">
            <a:extLst>
              <a:ext uri="{FF2B5EF4-FFF2-40B4-BE49-F238E27FC236}">
                <a16:creationId xmlns:a16="http://schemas.microsoft.com/office/drawing/2014/main" id="{B26AAB3A-EC5A-661D-B6B3-E90E8F09A0CF}"/>
              </a:ext>
            </a:extLst>
          </p:cNvPr>
          <p:cNvSpPr txBox="1"/>
          <p:nvPr/>
        </p:nvSpPr>
        <p:spPr>
          <a:xfrm>
            <a:off x="1128714" y="1093689"/>
            <a:ext cx="8283662" cy="1169551"/>
          </a:xfrm>
          <a:prstGeom prst="rect">
            <a:avLst/>
          </a:prstGeom>
          <a:noFill/>
        </p:spPr>
        <p:txBody>
          <a:bodyPr wrap="square" lIns="0" tIns="0" rIns="0" bIns="0" rtlCol="0">
            <a:spAutoFit/>
          </a:bodyPr>
          <a:lstStyle/>
          <a:p>
            <a:r>
              <a:rPr lang="fr-FR" sz="2800" b="1" dirty="0">
                <a:solidFill>
                  <a:schemeClr val="accent4"/>
                </a:solidFill>
                <a:latin typeface="Source Serif 4 14pt" panose="02040603050405020204" pitchFamily="18" charset="0"/>
                <a:ea typeface="Source Serif 4 14pt" panose="02040603050405020204" pitchFamily="18" charset="0"/>
              </a:rPr>
              <a:t>1629-1630</a:t>
            </a:r>
          </a:p>
          <a:p>
            <a:r>
              <a:rPr lang="fr-FR" sz="2400" b="1" dirty="0">
                <a:solidFill>
                  <a:schemeClr val="accent4"/>
                </a:solidFill>
                <a:latin typeface="Source Serif 4 14pt" panose="02040603050405020204" pitchFamily="18" charset="0"/>
                <a:ea typeface="Source Serif 4 14pt" panose="02040603050405020204" pitchFamily="18" charset="0"/>
              </a:rPr>
              <a:t>Une rencontre providentielle avec Vincent de Paul </a:t>
            </a:r>
            <a:br>
              <a:rPr lang="fr-FR" sz="2400" b="1" dirty="0">
                <a:solidFill>
                  <a:schemeClr val="accent4"/>
                </a:solidFill>
                <a:latin typeface="Source Serif 4 14pt" panose="02040603050405020204" pitchFamily="18" charset="0"/>
                <a:ea typeface="Source Serif 4 14pt" panose="02040603050405020204" pitchFamily="18" charset="0"/>
              </a:rPr>
            </a:br>
            <a:r>
              <a:rPr lang="fr-FR" sz="2400" b="1" dirty="0">
                <a:solidFill>
                  <a:schemeClr val="accent4"/>
                </a:solidFill>
                <a:latin typeface="Source Serif 4 14pt" panose="02040603050405020204" pitchFamily="18" charset="0"/>
                <a:ea typeface="Source Serif 4 14pt" panose="02040603050405020204" pitchFamily="18" charset="0"/>
              </a:rPr>
              <a:t>et Louise de Marillac</a:t>
            </a:r>
            <a:endParaRPr lang="fr-FR" sz="2400" b="1" dirty="0">
              <a:solidFill>
                <a:schemeClr val="accent4"/>
              </a:solidFill>
            </a:endParaRPr>
          </a:p>
        </p:txBody>
      </p:sp>
      <p:sp>
        <p:nvSpPr>
          <p:cNvPr id="16" name="Rectangle 15">
            <a:extLst>
              <a:ext uri="{FF2B5EF4-FFF2-40B4-BE49-F238E27FC236}">
                <a16:creationId xmlns:a16="http://schemas.microsoft.com/office/drawing/2014/main" id="{469CAF9E-91C3-8C1A-7455-D380C3EF562B}"/>
              </a:ext>
            </a:extLst>
          </p:cNvPr>
          <p:cNvSpPr/>
          <p:nvPr/>
        </p:nvSpPr>
        <p:spPr>
          <a:xfrm>
            <a:off x="12032163" y="1093689"/>
            <a:ext cx="207462" cy="800219"/>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07789773"/>
      </p:ext>
    </p:extLst>
  </p:cSld>
  <p:clrMapOvr>
    <a:masterClrMapping/>
  </p:clrMapOvr>
</p:sld>
</file>

<file path=ppt/theme/theme1.xml><?xml version="1.0" encoding="utf-8"?>
<a:theme xmlns:a="http://schemas.openxmlformats.org/drawingml/2006/main" name="Thème Office">
  <a:themeElements>
    <a:clrScheme name="Marguerite Naseau">
      <a:dk1>
        <a:srgbClr val="202024"/>
      </a:dk1>
      <a:lt1>
        <a:srgbClr val="FFFFFF"/>
      </a:lt1>
      <a:dk2>
        <a:srgbClr val="202024"/>
      </a:dk2>
      <a:lt2>
        <a:srgbClr val="D3D3D3"/>
      </a:lt2>
      <a:accent1>
        <a:srgbClr val="8CB369"/>
      </a:accent1>
      <a:accent2>
        <a:srgbClr val="F3C77B"/>
      </a:accent2>
      <a:accent3>
        <a:srgbClr val="ADADAD"/>
      </a:accent3>
      <a:accent4>
        <a:srgbClr val="F3A259"/>
      </a:accent4>
      <a:accent5>
        <a:srgbClr val="8CB369"/>
      </a:accent5>
      <a:accent6>
        <a:srgbClr val="5B8E7D"/>
      </a:accent6>
      <a:hlink>
        <a:srgbClr val="F28E23"/>
      </a:hlink>
      <a:folHlink>
        <a:srgbClr val="0D71B9"/>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6089</TotalTime>
  <Words>9450</Words>
  <Application>Microsoft Office PowerPoint</Application>
  <PresentationFormat>Personnalisé</PresentationFormat>
  <Paragraphs>489</Paragraphs>
  <Slides>25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Source Serif 4 14pt</vt:lpstr>
      <vt:lpstr>Calibri</vt:lpstr>
      <vt:lpstr>Source Sans 3</vt:lpstr>
      <vt:lpstr>Arial</vt:lpstr>
      <vt:lpstr>Source Sans 3 Bold</vt:lpstr>
      <vt:lpstr>Thème Office</vt:lpstr>
      <vt:lpstr>Présentation PowerPoint</vt:lpstr>
      <vt:lpstr>Présentation PowerPoint</vt:lpstr>
      <vt:lpstr>I. L’époque de Marguerite Naseau A. Situer Marguerite dans son époque</vt:lpstr>
      <vt:lpstr>I. L’époque de Marguerite Naseau B. Marguerite dans le Grand Siècle</vt:lpstr>
      <vt:lpstr>II. Les principales étapes de la vie de Marguerite Naseau A. Une vocation naissante</vt:lpstr>
      <vt:lpstr>II. Les principales étapes de la vie de Marguerite Naseau A. Une vocation naissante</vt:lpstr>
      <vt:lpstr>II. Les principales étapes de la vie de Marguerite Naseau A. Une vocation naissante</vt:lpstr>
      <vt:lpstr>II. Les principales étapes de la vie de Marguerite Naseau A. Une vocation naissante</vt:lpstr>
      <vt:lpstr>II. Les principales étapes de la vie de Marguerite Naseau B. La rencontre avec les fondateurs</vt:lpstr>
      <vt:lpstr>II. Les principales étapes de la vie de Marguerite Naseau B. La rencontre avec les fondateurs</vt:lpstr>
      <vt:lpstr>II. Les principales étapes de la vie de Marguerite Naseau B. La rencontre avec les fondateurs</vt:lpstr>
      <vt:lpstr>II. Les principales étapes de la vie de Marguerite Naseau C. La servante des pauvres allant et venant</vt:lpstr>
      <vt:lpstr>II. Les principales étapes de la vie de Marguerite Naseau C. La servante des pauvres allant et venant</vt:lpstr>
      <vt:lpstr>II. Les principales étapes de la vie de Marguerite Naseau D. Un martyr de la charité</vt:lpstr>
      <vt:lpstr>II. Les principales étapes de la vie de Marguerite Naseau D. Un martyr de la charité</vt:lpstr>
      <vt:lpstr>II. Les principales étapes de la vie de Marguerite Naseau E. Un héritage spirituel</vt:lpstr>
      <vt:lpstr>II. Les principales étapes de la vie de Marguerite Naseau E. Un héritage spirituel</vt:lpstr>
      <vt:lpstr>Présentation PowerPoint</vt:lpstr>
      <vt:lpstr>Présentation PowerPoint</vt:lpstr>
      <vt:lpstr>II. Les principales étapes de la vie de Marguerite Naseau F. La mission continue</vt:lpstr>
      <vt:lpstr>II. Les principales étapes de la vie de Marguerite Naseau F. La mission continue</vt:lpstr>
      <vt:lpstr>G. Récapitulatif d’une vie extraordinaire</vt:lpstr>
      <vt:lpstr>G. Récapitulatif d’une vie extraordinaire Frise récapitulative des grandes étapes de vie de Marguerite</vt:lpstr>
      <vt:lpstr>G. Récapitulatif d’une vie extraordinaire Frise des grands personnages Vincentiens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Bagheri-Poubanne</dc:creator>
  <cp:lastModifiedBy>SOPHIE LACROIX</cp:lastModifiedBy>
  <cp:revision>214</cp:revision>
  <cp:lastPrinted>2025-06-18T07:29:32Z</cp:lastPrinted>
  <dcterms:created xsi:type="dcterms:W3CDTF">2024-02-05T18:16:59Z</dcterms:created>
  <dcterms:modified xsi:type="dcterms:W3CDTF">2025-08-25T06:19:21Z</dcterms:modified>
</cp:coreProperties>
</file>